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60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9E976D-86D7-438D-8EE6-0FD0D314A824}" type="datetimeFigureOut">
              <a:rPr lang="en-US" smtClean="0"/>
              <a:t>9/21/2014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C151BA-CF7D-4F32-B482-93C464EFF2D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C151BA-CF7D-4F32-B482-93C464EFF2DB}" type="slidenum">
              <a:rPr lang="en-US" smtClean="0"/>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05135C-C979-41CB-8E01-9A24FBC3A16E}"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C65EA-0C05-4676-A13E-76C83D77F2D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5135C-C979-41CB-8E01-9A24FBC3A16E}"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C65EA-0C05-4676-A13E-76C83D77F2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5135C-C979-41CB-8E01-9A24FBC3A16E}"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C65EA-0C05-4676-A13E-76C83D77F2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5135C-C979-41CB-8E01-9A24FBC3A16E}"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C65EA-0C05-4676-A13E-76C83D77F2D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05135C-C979-41CB-8E01-9A24FBC3A16E}"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C65EA-0C05-4676-A13E-76C83D77F2D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05135C-C979-41CB-8E01-9A24FBC3A16E}" type="datetimeFigureOut">
              <a:rPr lang="en-US" smtClean="0"/>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C65EA-0C05-4676-A13E-76C83D77F2D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05135C-C979-41CB-8E01-9A24FBC3A16E}" type="datetimeFigureOut">
              <a:rPr lang="en-US" smtClean="0"/>
              <a:t>9/21/2014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3C65EA-0C05-4676-A13E-76C83D77F2D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05135C-C979-41CB-8E01-9A24FBC3A16E}" type="datetimeFigureOut">
              <a:rPr lang="en-US" smtClean="0"/>
              <a:t>9/21/2014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3C65EA-0C05-4676-A13E-76C83D77F2D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5135C-C979-41CB-8E01-9A24FBC3A16E}" type="datetimeFigureOut">
              <a:rPr lang="en-US" smtClean="0"/>
              <a:t>9/21/2014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3C65EA-0C05-4676-A13E-76C83D77F2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5135C-C979-41CB-8E01-9A24FBC3A16E}" type="datetimeFigureOut">
              <a:rPr lang="en-US" smtClean="0"/>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C65EA-0C05-4676-A13E-76C83D77F2D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5135C-C979-41CB-8E01-9A24FBC3A16E}" type="datetimeFigureOut">
              <a:rPr lang="en-US" smtClean="0"/>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C65EA-0C05-4676-A13E-76C83D77F2D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05135C-C979-41CB-8E01-9A24FBC3A16E}" type="datetimeFigureOut">
              <a:rPr lang="en-US" smtClean="0"/>
              <a:t>9/21/2014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C65EA-0C05-4676-A13E-76C83D77F2D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828799"/>
          </a:xfrm>
        </p:spPr>
        <p:style>
          <a:lnRef idx="2">
            <a:schemeClr val="accent5"/>
          </a:lnRef>
          <a:fillRef idx="1">
            <a:schemeClr val="lt1"/>
          </a:fillRef>
          <a:effectRef idx="0">
            <a:schemeClr val="accent5"/>
          </a:effectRef>
          <a:fontRef idx="minor">
            <a:schemeClr val="dk1"/>
          </a:fontRef>
        </p:style>
        <p:txBody>
          <a:bodyPr/>
          <a:lstStyle/>
          <a:p>
            <a:r>
              <a:rPr lang="en-US" dirty="0" smtClean="0">
                <a:solidFill>
                  <a:schemeClr val="accent2"/>
                </a:solidFill>
                <a:latin typeface="Kristen ITC" pitchFamily="66" charset="0"/>
              </a:rPr>
              <a:t>Math</a:t>
            </a:r>
            <a:r>
              <a:rPr lang="en-US" dirty="0" smtClean="0">
                <a:solidFill>
                  <a:schemeClr val="accent2"/>
                </a:solidFill>
              </a:rPr>
              <a:t> </a:t>
            </a:r>
            <a:r>
              <a:rPr lang="en-US" dirty="0" smtClean="0">
                <a:solidFill>
                  <a:schemeClr val="accent2"/>
                </a:solidFill>
                <a:latin typeface="Kristen ITC" pitchFamily="66" charset="0"/>
              </a:rPr>
              <a:t>Review</a:t>
            </a:r>
            <a:endParaRPr lang="en-US" dirty="0">
              <a:solidFill>
                <a:schemeClr val="accent2"/>
              </a:solidFill>
              <a:latin typeface="Kristen ITC" pitchFamily="66" charset="0"/>
            </a:endParaRPr>
          </a:p>
        </p:txBody>
      </p:sp>
      <p:sp>
        <p:nvSpPr>
          <p:cNvPr id="3" name="Subtitle 2"/>
          <p:cNvSpPr>
            <a:spLocks noGrp="1"/>
          </p:cNvSpPr>
          <p:nvPr>
            <p:ph type="subTitle" idx="1"/>
          </p:nvPr>
        </p:nvSpPr>
        <p:spPr>
          <a:xfrm>
            <a:off x="1371600" y="1752600"/>
            <a:ext cx="6400800" cy="609600"/>
          </a:xfrm>
        </p:spPr>
        <p:txBody>
          <a:bodyPr/>
          <a:lstStyle/>
          <a:p>
            <a:r>
              <a:rPr lang="en-US" dirty="0" smtClean="0">
                <a:solidFill>
                  <a:schemeClr val="accent2">
                    <a:lumMod val="75000"/>
                  </a:schemeClr>
                </a:solidFill>
                <a:latin typeface="Kristen ITC" pitchFamily="66" charset="0"/>
              </a:rPr>
              <a:t>Quarter 1</a:t>
            </a:r>
            <a:endParaRPr lang="en-US" dirty="0">
              <a:solidFill>
                <a:schemeClr val="accent2">
                  <a:lumMod val="75000"/>
                </a:schemeClr>
              </a:solidFill>
              <a:latin typeface="Kristen ITC" pitchFamily="66" charset="0"/>
            </a:endParaRPr>
          </a:p>
        </p:txBody>
      </p:sp>
      <p:pic>
        <p:nvPicPr>
          <p:cNvPr id="1028" name="Picture 4" descr="C:\Documents and Settings\swiedenman\Local Settings\Temporary Internet Files\Content.IE5\8JZ37HQB\MM900395714[1].gif"/>
          <p:cNvPicPr>
            <a:picLocks noChangeAspect="1" noChangeArrowheads="1" noCrop="1"/>
          </p:cNvPicPr>
          <p:nvPr/>
        </p:nvPicPr>
        <p:blipFill>
          <a:blip r:embed="rId2" cstate="print"/>
          <a:srcRect/>
          <a:stretch>
            <a:fillRect/>
          </a:stretch>
        </p:blipFill>
        <p:spPr bwMode="auto">
          <a:xfrm>
            <a:off x="838200" y="3048000"/>
            <a:ext cx="1371600" cy="1447800"/>
          </a:xfrm>
          <a:prstGeom prst="rect">
            <a:avLst/>
          </a:prstGeom>
          <a:noFill/>
        </p:spPr>
      </p:pic>
      <p:pic>
        <p:nvPicPr>
          <p:cNvPr id="1030" name="Picture 6" descr="C:\Documents and Settings\swiedenman\Local Settings\Temporary Internet Files\Content.IE5\MLLWT0SB\MC900436129[1].wmf"/>
          <p:cNvPicPr>
            <a:picLocks noChangeAspect="1" noChangeArrowheads="1"/>
          </p:cNvPicPr>
          <p:nvPr/>
        </p:nvPicPr>
        <p:blipFill>
          <a:blip r:embed="rId3" cstate="print"/>
          <a:srcRect/>
          <a:stretch>
            <a:fillRect/>
          </a:stretch>
        </p:blipFill>
        <p:spPr bwMode="auto">
          <a:xfrm rot="20575171">
            <a:off x="3103534" y="4201438"/>
            <a:ext cx="1882775" cy="1698625"/>
          </a:xfrm>
          <a:prstGeom prst="rect">
            <a:avLst/>
          </a:prstGeom>
          <a:noFill/>
        </p:spPr>
      </p:pic>
      <p:pic>
        <p:nvPicPr>
          <p:cNvPr id="1032" name="Picture 8" descr="C:\Documents and Settings\swiedenman\Local Settings\Temporary Internet Files\Content.IE5\8JZ37HQB\MC900130271[1].wmf"/>
          <p:cNvPicPr>
            <a:picLocks noChangeAspect="1" noChangeArrowheads="1"/>
          </p:cNvPicPr>
          <p:nvPr/>
        </p:nvPicPr>
        <p:blipFill>
          <a:blip r:embed="rId4" cstate="print"/>
          <a:srcRect/>
          <a:stretch>
            <a:fillRect/>
          </a:stretch>
        </p:blipFill>
        <p:spPr bwMode="auto">
          <a:xfrm rot="869672">
            <a:off x="5715000" y="2667000"/>
            <a:ext cx="2514600" cy="329319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 </a:t>
            </a:r>
            <a:br>
              <a:rPr lang="en-US" dirty="0" smtClean="0"/>
            </a:br>
            <a:r>
              <a:rPr lang="en-US" dirty="0" smtClean="0"/>
              <a:t>Change Problems</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47500" lnSpcReduction="20000"/>
          </a:bodyPr>
          <a:lstStyle/>
          <a:p>
            <a:pPr>
              <a:buNone/>
            </a:pPr>
            <a:endParaRPr lang="en-US" b="1" u="sng" dirty="0" smtClean="0"/>
          </a:p>
          <a:p>
            <a:pPr>
              <a:buNone/>
            </a:pPr>
            <a:r>
              <a:rPr lang="en-US" sz="3800" b="1" u="sng" dirty="0" smtClean="0"/>
              <a:t>Change </a:t>
            </a:r>
            <a:r>
              <a:rPr lang="en-US" sz="3800" b="1" u="sng" dirty="0"/>
              <a:t>Plus Start Unknown</a:t>
            </a:r>
            <a:r>
              <a:rPr lang="en-US" sz="3800" b="1" dirty="0"/>
              <a:t>: </a:t>
            </a:r>
            <a:endParaRPr lang="en-US" sz="3800" dirty="0"/>
          </a:p>
          <a:p>
            <a:r>
              <a:rPr lang="en-US" sz="3800" b="1" dirty="0"/>
              <a:t> </a:t>
            </a:r>
            <a:r>
              <a:rPr lang="en-US" sz="3800" dirty="0"/>
              <a:t>At the park there were some children in the morning. Then 25 more children came to play in the afternoon. Now there are 50 children at the park. How many children were at the park in the morning?   </a:t>
            </a:r>
            <a:endParaRPr lang="en-US" sz="3800" dirty="0" smtClean="0"/>
          </a:p>
          <a:p>
            <a:r>
              <a:rPr lang="en-US" sz="3800" dirty="0"/>
              <a:t> </a:t>
            </a:r>
            <a:r>
              <a:rPr lang="en-US" sz="3800" dirty="0" smtClean="0"/>
              <a:t> _______  + 25 =  50</a:t>
            </a:r>
            <a:r>
              <a:rPr lang="en-US" sz="3800" dirty="0"/>
              <a:t> </a:t>
            </a:r>
          </a:p>
          <a:p>
            <a:pPr>
              <a:buNone/>
            </a:pPr>
            <a:r>
              <a:rPr lang="en-US" sz="3800" b="1" u="sng" dirty="0"/>
              <a:t>Change Plus Change </a:t>
            </a:r>
            <a:r>
              <a:rPr lang="en-US" sz="3800" b="1" u="sng" dirty="0" smtClean="0"/>
              <a:t>Unknown</a:t>
            </a:r>
            <a:endParaRPr lang="en-US" sz="3800" dirty="0"/>
          </a:p>
          <a:p>
            <a:r>
              <a:rPr lang="en-US" sz="3800" dirty="0"/>
              <a:t>At the park there were 35 children in the morning. Then some more children came to play in the afternoon.  Now there are 50 children at the park.  How many children came to play in the afternoon</a:t>
            </a:r>
            <a:r>
              <a:rPr lang="en-US" sz="3800" dirty="0" smtClean="0"/>
              <a:t>?</a:t>
            </a:r>
            <a:r>
              <a:rPr lang="en-US" sz="3800" b="1" dirty="0"/>
              <a:t> </a:t>
            </a:r>
            <a:endParaRPr lang="en-US" sz="3800" b="1" dirty="0" smtClean="0"/>
          </a:p>
          <a:p>
            <a:r>
              <a:rPr lang="en-US" sz="3800" b="1" dirty="0" smtClean="0"/>
              <a:t>35 + ______  = 50</a:t>
            </a:r>
            <a:endParaRPr lang="en-US" sz="3800" dirty="0"/>
          </a:p>
          <a:p>
            <a:pPr>
              <a:buNone/>
            </a:pPr>
            <a:r>
              <a:rPr lang="en-US" sz="3800" b="1" u="sng" dirty="0"/>
              <a:t>Change Plus End </a:t>
            </a:r>
            <a:r>
              <a:rPr lang="en-US" sz="3800" b="1" u="sng" dirty="0" smtClean="0"/>
              <a:t>Unknown</a:t>
            </a:r>
            <a:endParaRPr lang="en-US" sz="3800" dirty="0"/>
          </a:p>
          <a:p>
            <a:r>
              <a:rPr lang="en-US" sz="3800" dirty="0"/>
              <a:t>At the park there were 35 children in the morning. Then 25 more children came to play in the afternoon. How many children were at the park altogether? </a:t>
            </a:r>
            <a:endParaRPr lang="en-US" sz="3800" dirty="0" smtClean="0"/>
          </a:p>
          <a:p>
            <a:r>
              <a:rPr lang="en-US" sz="3800" dirty="0" smtClean="0"/>
              <a:t>35 + 25 = ________</a:t>
            </a:r>
            <a:endParaRPr lang="en-US" sz="3800" dirty="0"/>
          </a:p>
          <a:p>
            <a:pPr>
              <a:buNone/>
            </a:pPr>
            <a:r>
              <a:rPr lang="en-US" sz="3800" dirty="0"/>
              <a:t> </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Subtraction </a:t>
            </a:r>
            <a:br>
              <a:rPr lang="en-US" dirty="0" smtClean="0"/>
            </a:br>
            <a:r>
              <a:rPr lang="en-US" dirty="0" smtClean="0"/>
              <a:t>Change Problems</a:t>
            </a:r>
            <a:endParaRPr lang="en-US" dirty="0"/>
          </a:p>
        </p:txBody>
      </p:sp>
      <p:sp>
        <p:nvSpPr>
          <p:cNvPr id="3" name="Content Placeholder 2"/>
          <p:cNvSpPr>
            <a:spLocks noGrp="1"/>
          </p:cNvSpPr>
          <p:nvPr>
            <p:ph idx="1"/>
          </p:nvPr>
        </p:nvSpPr>
        <p:spPr/>
        <p:txBody>
          <a:bodyPr>
            <a:normAutofit fontScale="85000" lnSpcReduction="10000"/>
          </a:bodyPr>
          <a:lstStyle/>
          <a:p>
            <a:r>
              <a:rPr lang="en-US" i="1" dirty="0"/>
              <a:t>How could we rewrite these same change plus problems and turn them into change minus problems? Keep the context of the word problem the same. </a:t>
            </a:r>
            <a:endParaRPr lang="en-US" i="1" dirty="0" smtClean="0"/>
          </a:p>
          <a:p>
            <a:pPr>
              <a:buNone/>
            </a:pPr>
            <a:endParaRPr lang="en-US" dirty="0"/>
          </a:p>
          <a:p>
            <a:pPr>
              <a:buNone/>
            </a:pPr>
            <a:r>
              <a:rPr lang="en-US" b="1" dirty="0" smtClean="0"/>
              <a:t>                      </a:t>
            </a:r>
            <a:r>
              <a:rPr lang="en-US" b="1" dirty="0"/>
              <a:t>Change Minus </a:t>
            </a:r>
            <a:r>
              <a:rPr lang="en-US" b="1" dirty="0" smtClean="0"/>
              <a:t>Situations</a:t>
            </a:r>
          </a:p>
          <a:p>
            <a:pPr>
              <a:buNone/>
            </a:pPr>
            <a:endParaRPr lang="en-US" dirty="0" smtClean="0"/>
          </a:p>
          <a:p>
            <a:pPr>
              <a:buNone/>
            </a:pPr>
            <a:r>
              <a:rPr lang="en-US" i="1" dirty="0" smtClean="0"/>
              <a:t>n </a:t>
            </a:r>
            <a:r>
              <a:rPr lang="en-US" i="1" dirty="0"/>
              <a:t>– </a:t>
            </a:r>
            <a:r>
              <a:rPr lang="en-US" dirty="0"/>
              <a:t>25 = 35</a:t>
            </a:r>
            <a:r>
              <a:rPr lang="en-US" i="1" dirty="0"/>
              <a:t>         </a:t>
            </a:r>
            <a:r>
              <a:rPr lang="en-US" dirty="0" smtClean="0"/>
              <a:t> </a:t>
            </a:r>
            <a:r>
              <a:rPr lang="en-US" dirty="0"/>
              <a:t>50 – </a:t>
            </a:r>
            <a:r>
              <a:rPr lang="en-US" i="1" dirty="0"/>
              <a:t>n </a:t>
            </a:r>
            <a:r>
              <a:rPr lang="en-US" dirty="0"/>
              <a:t>= 35                50 – 25 =</a:t>
            </a:r>
            <a:r>
              <a:rPr lang="en-US" i="1" dirty="0"/>
              <a:t> n </a:t>
            </a:r>
            <a:endParaRPr lang="en-US" dirty="0"/>
          </a:p>
          <a:p>
            <a:pPr>
              <a:buNone/>
            </a:pPr>
            <a:r>
              <a:rPr lang="en-US" i="1" dirty="0" smtClean="0"/>
              <a:t>    Start                     Change                        End</a:t>
            </a:r>
          </a:p>
          <a:p>
            <a:pPr>
              <a:buNone/>
            </a:pPr>
            <a:r>
              <a:rPr lang="en-US" i="1" dirty="0" smtClean="0"/>
              <a:t>Unknown               </a:t>
            </a:r>
            <a:r>
              <a:rPr lang="en-US" i="1" dirty="0" err="1" smtClean="0"/>
              <a:t>Unknown</a:t>
            </a:r>
            <a:r>
              <a:rPr lang="en-US" i="1" dirty="0" smtClean="0"/>
              <a:t>                 </a:t>
            </a:r>
            <a:r>
              <a:rPr lang="en-US" i="1" dirty="0" err="1" smtClean="0"/>
              <a:t>Unknown</a:t>
            </a:r>
            <a:r>
              <a:rPr lang="en-US" i="1" dirty="0"/>
              <a:t/>
            </a:r>
            <a:br>
              <a:rPr lang="en-US" i="1"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t>
            </a:r>
            <a:br>
              <a:rPr lang="en-US" dirty="0" smtClean="0"/>
            </a:br>
            <a:r>
              <a:rPr lang="en-US" dirty="0" smtClean="0"/>
              <a:t>Collection Problems</a:t>
            </a:r>
            <a:endParaRPr lang="en-US" dirty="0"/>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55000" lnSpcReduction="20000"/>
          </a:bodyPr>
          <a:lstStyle/>
          <a:p>
            <a:r>
              <a:rPr lang="en-US" sz="4500" b="1" u="sng" dirty="0"/>
              <a:t>Collection with Total (whole) Unknown</a:t>
            </a:r>
            <a:r>
              <a:rPr lang="en-US" sz="4500" b="1" dirty="0"/>
              <a:t>: </a:t>
            </a:r>
            <a:endParaRPr lang="en-US" sz="4500" dirty="0"/>
          </a:p>
          <a:p>
            <a:pPr>
              <a:buNone/>
            </a:pPr>
            <a:r>
              <a:rPr lang="en-US" sz="4500" dirty="0" smtClean="0"/>
              <a:t>      At </a:t>
            </a:r>
            <a:r>
              <a:rPr lang="en-US" sz="4500" dirty="0"/>
              <a:t>the park  there are </a:t>
            </a:r>
            <a:r>
              <a:rPr lang="en-US" sz="4500" dirty="0" smtClean="0"/>
              <a:t>73 </a:t>
            </a:r>
            <a:r>
              <a:rPr lang="en-US" sz="4500" dirty="0"/>
              <a:t>red leaves and </a:t>
            </a:r>
            <a:r>
              <a:rPr lang="en-US" sz="4500" dirty="0" smtClean="0"/>
              <a:t>89 yellow </a:t>
            </a:r>
            <a:r>
              <a:rPr lang="en-US" sz="4500" dirty="0"/>
              <a:t>leaves on the ground.  </a:t>
            </a:r>
            <a:r>
              <a:rPr lang="en-US" sz="4500" i="1" dirty="0"/>
              <a:t>How many leaves are there altogether?</a:t>
            </a:r>
            <a:r>
              <a:rPr lang="en-US" sz="4500" dirty="0"/>
              <a:t>  </a:t>
            </a:r>
            <a:endParaRPr lang="en-US" sz="4500" dirty="0" smtClean="0"/>
          </a:p>
          <a:p>
            <a:pPr>
              <a:buNone/>
            </a:pPr>
            <a:r>
              <a:rPr lang="en-US" sz="4500" dirty="0"/>
              <a:t> </a:t>
            </a:r>
            <a:r>
              <a:rPr lang="en-US" sz="4500" dirty="0" smtClean="0"/>
              <a:t>     73 + 89 = _______   </a:t>
            </a:r>
            <a:endParaRPr lang="en-US" sz="4500" dirty="0"/>
          </a:p>
          <a:p>
            <a:pPr>
              <a:buNone/>
            </a:pPr>
            <a:r>
              <a:rPr lang="en-US" sz="4500" dirty="0"/>
              <a:t> </a:t>
            </a:r>
          </a:p>
          <a:p>
            <a:r>
              <a:rPr lang="en-US" sz="4500" b="1" u="sng" dirty="0"/>
              <a:t>Collection with Addend (part) Unknown </a:t>
            </a:r>
            <a:endParaRPr lang="en-US" sz="4500" dirty="0"/>
          </a:p>
          <a:p>
            <a:pPr>
              <a:buNone/>
            </a:pPr>
            <a:r>
              <a:rPr lang="en-US" sz="4500" dirty="0" smtClean="0"/>
              <a:t>     There </a:t>
            </a:r>
            <a:r>
              <a:rPr lang="en-US" sz="4500" dirty="0"/>
              <a:t>are </a:t>
            </a:r>
            <a:r>
              <a:rPr lang="en-US" sz="4500" dirty="0" smtClean="0"/>
              <a:t>115 leaves </a:t>
            </a:r>
            <a:r>
              <a:rPr lang="en-US" sz="4500" dirty="0"/>
              <a:t>on the ground at the park.  </a:t>
            </a:r>
            <a:r>
              <a:rPr lang="en-US" sz="4500" dirty="0" smtClean="0"/>
              <a:t>46 are </a:t>
            </a:r>
            <a:r>
              <a:rPr lang="en-US" sz="4500" dirty="0"/>
              <a:t>red and the rest are yellow leaves. </a:t>
            </a:r>
            <a:r>
              <a:rPr lang="en-US" sz="4500" i="1" dirty="0"/>
              <a:t>How many leaves are yellow?</a:t>
            </a:r>
            <a:r>
              <a:rPr lang="en-US" sz="4500" dirty="0"/>
              <a:t>    </a:t>
            </a:r>
            <a:endParaRPr lang="en-US" sz="4500" dirty="0" smtClean="0"/>
          </a:p>
          <a:p>
            <a:pPr>
              <a:buNone/>
            </a:pPr>
            <a:r>
              <a:rPr lang="en-US" sz="4500" dirty="0" smtClean="0"/>
              <a:t>      46 + _______ = 115 </a:t>
            </a:r>
            <a:endParaRPr lang="en-US" sz="4500" dirty="0"/>
          </a:p>
          <a:p>
            <a:pPr>
              <a:buNone/>
            </a:pPr>
            <a:r>
              <a:rPr lang="en-US" sz="4500" dirty="0"/>
              <a:t> </a:t>
            </a:r>
          </a:p>
          <a:p>
            <a:pPr>
              <a:buNone/>
            </a:pPr>
            <a:r>
              <a:rPr lang="en-US" sz="4500" b="1" dirty="0" smtClean="0"/>
              <a:t>             *Remember:  Subtraction undoes addition!</a:t>
            </a:r>
            <a:endParaRPr lang="en-US" sz="4500" b="1"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 and Subtraction</a:t>
            </a:r>
            <a:br>
              <a:rPr lang="en-US" dirty="0" smtClean="0"/>
            </a:br>
            <a:r>
              <a:rPr lang="en-US" dirty="0" smtClean="0"/>
              <a:t>Comparison Problems</a:t>
            </a: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r>
              <a:rPr lang="en-US" dirty="0"/>
              <a:t>1. Caroline had </a:t>
            </a:r>
            <a:r>
              <a:rPr lang="en-US" dirty="0" smtClean="0"/>
              <a:t>12 </a:t>
            </a:r>
            <a:r>
              <a:rPr lang="en-US" dirty="0"/>
              <a:t>pets and Sam had </a:t>
            </a:r>
            <a:r>
              <a:rPr lang="en-US" dirty="0" smtClean="0"/>
              <a:t>9 </a:t>
            </a:r>
            <a:r>
              <a:rPr lang="en-US" dirty="0"/>
              <a:t>pets.  </a:t>
            </a:r>
            <a:r>
              <a:rPr lang="en-US" dirty="0" smtClean="0"/>
              <a:t>How </a:t>
            </a:r>
            <a:r>
              <a:rPr lang="en-US" dirty="0"/>
              <a:t>many more pets did Caroline have than Sam? </a:t>
            </a:r>
            <a:r>
              <a:rPr lang="en-US" dirty="0" smtClean="0"/>
              <a:t>How </a:t>
            </a:r>
            <a:r>
              <a:rPr lang="en-US" dirty="0"/>
              <a:t>many fewer pets did Sam have than Caroline? </a:t>
            </a:r>
          </a:p>
          <a:p>
            <a:pPr>
              <a:buNone/>
            </a:pPr>
            <a:r>
              <a:rPr lang="en-US" dirty="0"/>
              <a:t> </a:t>
            </a:r>
          </a:p>
          <a:p>
            <a:r>
              <a:rPr lang="en-US" dirty="0"/>
              <a:t>2. Caroline and Sam had </a:t>
            </a:r>
            <a:r>
              <a:rPr lang="en-US" dirty="0" smtClean="0"/>
              <a:t>21 </a:t>
            </a:r>
            <a:r>
              <a:rPr lang="en-US" dirty="0"/>
              <a:t>pets.                                                        Sam had 3</a:t>
            </a:r>
            <a:r>
              <a:rPr lang="en-US" dirty="0" smtClean="0"/>
              <a:t> </a:t>
            </a:r>
            <a:r>
              <a:rPr lang="en-US" dirty="0"/>
              <a:t>fewer pets than Caroline.                                                            How many pets did Caroline have? </a:t>
            </a:r>
          </a:p>
          <a:p>
            <a:pPr>
              <a:buNone/>
            </a:pPr>
            <a:r>
              <a:rPr lang="en-US" dirty="0"/>
              <a:t> </a:t>
            </a:r>
          </a:p>
          <a:p>
            <a:r>
              <a:rPr lang="en-US" dirty="0"/>
              <a:t>3.  Caroline and Sam had </a:t>
            </a:r>
            <a:r>
              <a:rPr lang="en-US" dirty="0" smtClean="0"/>
              <a:t>21 </a:t>
            </a:r>
            <a:r>
              <a:rPr lang="en-US" dirty="0"/>
              <a:t>pets.                                                  Caroline had 3</a:t>
            </a:r>
            <a:r>
              <a:rPr lang="en-US" dirty="0" smtClean="0"/>
              <a:t> </a:t>
            </a:r>
            <a:r>
              <a:rPr lang="en-US" dirty="0"/>
              <a:t>more pets than Sam.                                       How many pets did Sam have? </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Multiplication</a:t>
            </a:r>
            <a:br>
              <a:rPr lang="en-US" dirty="0" smtClean="0"/>
            </a:br>
            <a:r>
              <a:rPr lang="en-US" dirty="0" smtClean="0"/>
              <a:t>Vocabulary</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buFont typeface="Wingdings" pitchFamily="2" charset="2"/>
              <a:buChar char="v"/>
            </a:pPr>
            <a:r>
              <a:rPr lang="en-US" dirty="0" smtClean="0"/>
              <a:t>Commutative Property – the order of factors can be changed in a multiplication sentence</a:t>
            </a:r>
          </a:p>
          <a:p>
            <a:pPr>
              <a:buFont typeface="Wingdings" pitchFamily="2" charset="2"/>
              <a:buChar char="v"/>
            </a:pPr>
            <a:r>
              <a:rPr lang="en-US" dirty="0" smtClean="0"/>
              <a:t>Associative Property – the grouping of factors can be changed in a multiplication sentence</a:t>
            </a:r>
          </a:p>
          <a:p>
            <a:pPr>
              <a:buFont typeface="Wingdings" pitchFamily="2" charset="2"/>
              <a:buChar char="v"/>
            </a:pPr>
            <a:r>
              <a:rPr lang="en-US" dirty="0" smtClean="0"/>
              <a:t>Factor – a number multiplied by another number to yield a product</a:t>
            </a:r>
          </a:p>
          <a:p>
            <a:pPr>
              <a:buFont typeface="Wingdings" pitchFamily="2" charset="2"/>
              <a:buChar char="v"/>
            </a:pPr>
            <a:r>
              <a:rPr lang="en-US" dirty="0" smtClean="0"/>
              <a:t>Multiple – the product of a whole number and any other whole number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Multiplication</a:t>
            </a:r>
            <a:br>
              <a:rPr lang="en-US" dirty="0" smtClean="0"/>
            </a:br>
            <a:r>
              <a:rPr lang="en-US" dirty="0" smtClean="0"/>
              <a:t>Vocabulary</a:t>
            </a:r>
            <a:endParaRPr lang="en-US"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fontScale="92500" lnSpcReduction="20000"/>
          </a:bodyPr>
          <a:lstStyle/>
          <a:p>
            <a:pPr>
              <a:buFont typeface="Wingdings" pitchFamily="2" charset="2"/>
              <a:buChar char="v"/>
            </a:pPr>
            <a:endParaRPr lang="en-US" dirty="0" smtClean="0"/>
          </a:p>
          <a:p>
            <a:pPr>
              <a:buFont typeface="Wingdings" pitchFamily="2" charset="2"/>
              <a:buChar char="v"/>
            </a:pPr>
            <a:r>
              <a:rPr lang="en-US" dirty="0" smtClean="0"/>
              <a:t>Prime Number - </a:t>
            </a:r>
            <a:r>
              <a:rPr lang="en-US" dirty="0"/>
              <a:t>A prime number </a:t>
            </a:r>
            <a:r>
              <a:rPr lang="en-US" dirty="0" smtClean="0"/>
              <a:t>has </a:t>
            </a:r>
            <a:r>
              <a:rPr lang="en-US" dirty="0"/>
              <a:t>two unique factors. The number one is considered to be neither prime nor composite. </a:t>
            </a:r>
            <a:r>
              <a:rPr lang="en-US" dirty="0" smtClean="0"/>
              <a:t> A prime number can be represented by only one unique rectangular array</a:t>
            </a:r>
          </a:p>
          <a:p>
            <a:pPr>
              <a:buNone/>
            </a:pPr>
            <a:endParaRPr lang="en-US" dirty="0" smtClean="0"/>
          </a:p>
          <a:p>
            <a:pPr>
              <a:buFont typeface="Wingdings" pitchFamily="2" charset="2"/>
              <a:buChar char="v"/>
            </a:pPr>
            <a:r>
              <a:rPr lang="en-US" dirty="0" smtClean="0"/>
              <a:t>Composite Number -A </a:t>
            </a:r>
            <a:r>
              <a:rPr lang="en-US" dirty="0"/>
              <a:t>composite number has two or more factors; composite numbers can be represented by at least two unique rectangular arrays.</a:t>
            </a:r>
          </a:p>
          <a:p>
            <a:pPr>
              <a:buFont typeface="Wingdings" pitchFamily="2" charset="2"/>
              <a:buChar char="v"/>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Problems</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buFont typeface="Wingdings" pitchFamily="2" charset="2"/>
              <a:buChar char="v"/>
            </a:pPr>
            <a:r>
              <a:rPr lang="en-US" sz="2400" b="1" dirty="0"/>
              <a:t>Is 89 a multiple of 3?  How do you know</a:t>
            </a:r>
            <a:r>
              <a:rPr lang="en-US" sz="2400" b="1" dirty="0" smtClean="0"/>
              <a:t>?</a:t>
            </a:r>
          </a:p>
          <a:p>
            <a:pPr>
              <a:buNone/>
            </a:pPr>
            <a:endParaRPr lang="en-US" sz="2400" b="1" dirty="0" smtClean="0"/>
          </a:p>
          <a:p>
            <a:pPr>
              <a:buFont typeface="Wingdings" pitchFamily="2" charset="2"/>
              <a:buChar char="v"/>
            </a:pPr>
            <a:r>
              <a:rPr lang="en-US" sz="2400" b="1" dirty="0"/>
              <a:t>Which number is both a factor of 100 and a multiple of 5?</a:t>
            </a:r>
            <a:endParaRPr lang="en-US" sz="2400" dirty="0"/>
          </a:p>
          <a:p>
            <a:pPr>
              <a:buNone/>
            </a:pPr>
            <a:r>
              <a:rPr lang="en-US" sz="2400" dirty="0" smtClean="0"/>
              <a:t>                     A</a:t>
            </a:r>
            <a:r>
              <a:rPr lang="en-US" sz="2400" dirty="0"/>
              <a:t>.   4 </a:t>
            </a:r>
            <a:r>
              <a:rPr lang="en-US" sz="2400" dirty="0" smtClean="0"/>
              <a:t>      B</a:t>
            </a:r>
            <a:r>
              <a:rPr lang="en-US" sz="2400" dirty="0"/>
              <a:t>.  </a:t>
            </a:r>
            <a:r>
              <a:rPr lang="en-US" sz="2400" dirty="0" smtClean="0"/>
              <a:t>40     C</a:t>
            </a:r>
            <a:r>
              <a:rPr lang="en-US" sz="2400" dirty="0"/>
              <a:t>.  </a:t>
            </a:r>
            <a:r>
              <a:rPr lang="en-US" sz="2400" dirty="0" smtClean="0"/>
              <a:t>50    D</a:t>
            </a:r>
            <a:r>
              <a:rPr lang="en-US" sz="2400" dirty="0"/>
              <a:t>.  </a:t>
            </a:r>
            <a:r>
              <a:rPr lang="en-US" sz="2400" dirty="0" smtClean="0"/>
              <a:t>500</a:t>
            </a:r>
          </a:p>
          <a:p>
            <a:pPr>
              <a:buNone/>
            </a:pPr>
            <a:endParaRPr lang="en-US" sz="2400" dirty="0"/>
          </a:p>
          <a:p>
            <a:pPr>
              <a:buFont typeface="Wingdings" pitchFamily="2" charset="2"/>
              <a:buChar char="v"/>
            </a:pPr>
            <a:r>
              <a:rPr lang="en-US" sz="2400" b="1" dirty="0"/>
              <a:t>There are 24 chairs in the art room. What are the different ways that the chairs can be arranged into equal groups if you want at least 2 groups and want at least 2 chairs in each group? </a:t>
            </a:r>
          </a:p>
          <a:p>
            <a:pPr>
              <a:buNone/>
            </a:pPr>
            <a:endParaRPr lang="en-US" sz="2400" b="1" dirty="0" smtClean="0"/>
          </a:p>
          <a:p>
            <a:endParaRPr lang="en-US" sz="2400"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Multiplication Strategies</a:t>
            </a:r>
            <a:br>
              <a:rPr lang="en-US" dirty="0" smtClean="0"/>
            </a:br>
            <a:r>
              <a:rPr lang="en-US" dirty="0" smtClean="0"/>
              <a:t>Two, Three, Four Digit by One Digit</a:t>
            </a:r>
            <a:endParaRPr lang="en-US"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fontScale="77500" lnSpcReduction="20000"/>
          </a:bodyPr>
          <a:lstStyle/>
          <a:p>
            <a:pPr>
              <a:buFont typeface="Wingdings" pitchFamily="2" charset="2"/>
              <a:buChar char="v"/>
            </a:pPr>
            <a:r>
              <a:rPr lang="en-US" dirty="0" smtClean="0"/>
              <a:t>Base 10 Model  - use base 10 drawings and grouping</a:t>
            </a:r>
          </a:p>
          <a:p>
            <a:pPr>
              <a:buNone/>
            </a:pPr>
            <a:endParaRPr lang="en-US" dirty="0" smtClean="0"/>
          </a:p>
          <a:p>
            <a:pPr>
              <a:buFont typeface="Wingdings" pitchFamily="2" charset="2"/>
              <a:buChar char="v"/>
            </a:pPr>
            <a:r>
              <a:rPr lang="en-US" dirty="0" smtClean="0"/>
              <a:t>Area Model – use a rectangular array divided into smaller rectangular arrays to show each of the partial products, then add the partial products together</a:t>
            </a:r>
          </a:p>
          <a:p>
            <a:pPr>
              <a:buNone/>
            </a:pPr>
            <a:endParaRPr lang="en-US" dirty="0" smtClean="0"/>
          </a:p>
          <a:p>
            <a:pPr>
              <a:buFont typeface="Wingdings" pitchFamily="2" charset="2"/>
              <a:buChar char="v"/>
            </a:pPr>
            <a:r>
              <a:rPr lang="en-US" dirty="0" smtClean="0"/>
              <a:t>Expanded Notation – use expanded form to represent the greater factor then multiply each part by the one digit factor, write the partial products then add</a:t>
            </a:r>
          </a:p>
          <a:p>
            <a:pPr>
              <a:buNone/>
            </a:pPr>
            <a:endParaRPr lang="en-US" dirty="0" smtClean="0"/>
          </a:p>
          <a:p>
            <a:pPr>
              <a:buFont typeface="Wingdings" pitchFamily="2" charset="2"/>
              <a:buChar char="v"/>
            </a:pPr>
            <a:r>
              <a:rPr lang="en-US" dirty="0" smtClean="0"/>
              <a:t>Partial Products – write out the partial products for each digit in the greater factor multiplied by the one digit factor then add the partial products together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Multiplication Strategies</a:t>
            </a:r>
            <a:br>
              <a:rPr lang="en-US" dirty="0" smtClean="0"/>
            </a:br>
            <a:r>
              <a:rPr lang="en-US" dirty="0" smtClean="0"/>
              <a:t>Two Digit, Three Digit by Two Digit</a:t>
            </a: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endParaRPr lang="en-US" dirty="0" smtClean="0"/>
          </a:p>
          <a:p>
            <a:pPr>
              <a:buFont typeface="Wingdings" pitchFamily="2" charset="2"/>
              <a:buChar char="v"/>
            </a:pPr>
            <a:r>
              <a:rPr lang="en-US" dirty="0" smtClean="0"/>
              <a:t>Area Method – remember to use expanded form of factors when labeling the rectangles</a:t>
            </a:r>
          </a:p>
          <a:p>
            <a:endParaRPr lang="en-US" dirty="0"/>
          </a:p>
          <a:p>
            <a:pPr>
              <a:buFont typeface="Wingdings" pitchFamily="2" charset="2"/>
              <a:buChar char="v"/>
            </a:pPr>
            <a:r>
              <a:rPr lang="en-US" dirty="0" smtClean="0"/>
              <a:t>Lattice Method – remember to use only the digits for the factors when labeling the rectangle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Problems</a:t>
            </a:r>
            <a:endParaRPr lang="en-US"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fontScale="77500" lnSpcReduction="20000"/>
          </a:bodyPr>
          <a:lstStyle/>
          <a:p>
            <a:pPr lvl="0">
              <a:buFont typeface="Wingdings" pitchFamily="2" charset="2"/>
              <a:buChar char="v"/>
            </a:pPr>
            <a:r>
              <a:rPr lang="en-US" dirty="0"/>
              <a:t>There </a:t>
            </a:r>
            <a:r>
              <a:rPr lang="en-US" dirty="0" smtClean="0"/>
              <a:t>are</a:t>
            </a:r>
            <a:r>
              <a:rPr lang="en-US" dirty="0"/>
              <a:t> </a:t>
            </a:r>
            <a:r>
              <a:rPr lang="en-US" dirty="0" smtClean="0"/>
              <a:t> 24 </a:t>
            </a:r>
            <a:r>
              <a:rPr lang="en-US" dirty="0"/>
              <a:t>tanks of fish at Patsy’s Pet Place.  Each tank contains  </a:t>
            </a:r>
            <a:r>
              <a:rPr lang="en-US" dirty="0" smtClean="0"/>
              <a:t>37 goldfish</a:t>
            </a:r>
            <a:r>
              <a:rPr lang="en-US" dirty="0"/>
              <a:t>.  </a:t>
            </a:r>
            <a:r>
              <a:rPr lang="en-US" dirty="0" smtClean="0"/>
              <a:t>How </a:t>
            </a:r>
            <a:r>
              <a:rPr lang="en-US" dirty="0"/>
              <a:t>many goldfish are in the tanks?</a:t>
            </a:r>
            <a:endParaRPr lang="en-US" b="1" dirty="0"/>
          </a:p>
          <a:p>
            <a:pPr>
              <a:buNone/>
            </a:pPr>
            <a:r>
              <a:rPr lang="en-US" dirty="0"/>
              <a:t> </a:t>
            </a:r>
            <a:endParaRPr lang="en-US" b="1" dirty="0"/>
          </a:p>
          <a:p>
            <a:pPr>
              <a:buNone/>
            </a:pPr>
            <a:r>
              <a:rPr lang="en-US" dirty="0"/>
              <a:t> </a:t>
            </a:r>
            <a:endParaRPr lang="en-US" b="1" dirty="0"/>
          </a:p>
          <a:p>
            <a:pPr lvl="0">
              <a:buFont typeface="Wingdings" pitchFamily="2" charset="2"/>
              <a:buChar char="v"/>
            </a:pPr>
            <a:r>
              <a:rPr lang="en-US" dirty="0"/>
              <a:t>Mrs. Smith finds a deal on stickers for her prize box.  Each pack contains 9</a:t>
            </a:r>
            <a:r>
              <a:rPr lang="en-US" dirty="0" smtClean="0"/>
              <a:t> </a:t>
            </a:r>
            <a:r>
              <a:rPr lang="en-US" dirty="0"/>
              <a:t>stickers. </a:t>
            </a:r>
            <a:r>
              <a:rPr lang="en-US" dirty="0" smtClean="0"/>
              <a:t> </a:t>
            </a:r>
            <a:r>
              <a:rPr lang="en-US" dirty="0"/>
              <a:t>She buys </a:t>
            </a:r>
            <a:r>
              <a:rPr lang="en-US" dirty="0" smtClean="0"/>
              <a:t>1, 427 </a:t>
            </a:r>
            <a:r>
              <a:rPr lang="en-US" dirty="0"/>
              <a:t>packs of stickers.  How many stickers does she have altogether?</a:t>
            </a:r>
            <a:endParaRPr lang="en-US" b="1" dirty="0"/>
          </a:p>
          <a:p>
            <a:pPr>
              <a:buNone/>
            </a:pPr>
            <a:r>
              <a:rPr lang="en-US" dirty="0"/>
              <a:t> </a:t>
            </a:r>
            <a:endParaRPr lang="en-US" b="1" dirty="0"/>
          </a:p>
          <a:p>
            <a:pPr lvl="0">
              <a:buFont typeface="Wingdings" pitchFamily="2" charset="2"/>
              <a:buChar char="v"/>
            </a:pPr>
            <a:r>
              <a:rPr lang="en-US" dirty="0"/>
              <a:t>There are </a:t>
            </a:r>
            <a:r>
              <a:rPr lang="en-US" dirty="0" smtClean="0"/>
              <a:t>43 elephants </a:t>
            </a:r>
            <a:r>
              <a:rPr lang="en-US" dirty="0"/>
              <a:t>at the North Carolina Zoo.  Each elephant drinks </a:t>
            </a:r>
            <a:r>
              <a:rPr lang="en-US" dirty="0" smtClean="0"/>
              <a:t>17 </a:t>
            </a:r>
            <a:r>
              <a:rPr lang="en-US" dirty="0"/>
              <a:t>gallons of water a day.  How many gallons of water are consumed by the elephants each day at the zoo? </a:t>
            </a:r>
            <a:endParaRPr lang="en-US" b="1" dirty="0"/>
          </a:p>
          <a:p>
            <a:pPr>
              <a:buNone/>
            </a:pPr>
            <a:r>
              <a:rPr lang="en-US" b="1" dirty="0"/>
              <a:t> </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10 Number System</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buFont typeface="Wingdings" pitchFamily="2" charset="2"/>
              <a:buChar char="v"/>
            </a:pPr>
            <a:r>
              <a:rPr lang="en-US" sz="2800" dirty="0" smtClean="0"/>
              <a:t>There are ten digits in our number system:  </a:t>
            </a:r>
          </a:p>
          <a:p>
            <a:pPr algn="ctr">
              <a:buNone/>
            </a:pPr>
            <a:r>
              <a:rPr lang="en-US" sz="2800" dirty="0" smtClean="0"/>
              <a:t>0, 1, 2, 3, 4, 5, 6, 7, 8, 9</a:t>
            </a:r>
          </a:p>
          <a:p>
            <a:pPr>
              <a:buFont typeface="Wingdings" pitchFamily="2" charset="2"/>
              <a:buChar char="v"/>
            </a:pPr>
            <a:r>
              <a:rPr lang="en-US" sz="2800" dirty="0" smtClean="0"/>
              <a:t>When we use these digits to create a number, we place them in different place value positions.</a:t>
            </a:r>
          </a:p>
          <a:p>
            <a:pPr>
              <a:buFont typeface="Wingdings" pitchFamily="2" charset="2"/>
              <a:buChar char="v"/>
            </a:pPr>
            <a:r>
              <a:rPr lang="en-US" sz="2800" dirty="0" smtClean="0"/>
              <a:t>Each place value position is ten times greater than the place value position to its right.</a:t>
            </a:r>
          </a:p>
          <a:p>
            <a:pPr>
              <a:buFont typeface="Wingdings" pitchFamily="2" charset="2"/>
              <a:buChar char="v"/>
            </a:pPr>
            <a:endParaRPr lang="en-US" sz="2800" dirty="0"/>
          </a:p>
          <a:p>
            <a:pPr>
              <a:buNone/>
            </a:pPr>
            <a:r>
              <a:rPr lang="en-US" sz="2800" dirty="0" smtClean="0"/>
              <a:t>Example:  </a:t>
            </a:r>
            <a:r>
              <a:rPr lang="en-US" sz="2800" b="1" dirty="0"/>
              <a:t>How do the two “7’s” compare in the </a:t>
            </a:r>
            <a:r>
              <a:rPr lang="en-US" sz="2800" b="1" dirty="0" smtClean="0"/>
              <a:t>    number </a:t>
            </a:r>
            <a:r>
              <a:rPr lang="en-US" sz="2800" b="1" dirty="0"/>
              <a:t>9,741 and 1,479?”</a:t>
            </a:r>
            <a:endParaRPr lang="en-US" sz="2800" dirty="0"/>
          </a:p>
          <a:p>
            <a:pPr>
              <a:buNone/>
            </a:pP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Multi-Step</a:t>
            </a:r>
            <a:br>
              <a:rPr lang="en-US" dirty="0" smtClean="0"/>
            </a:br>
            <a:r>
              <a:rPr lang="en-US" dirty="0" smtClean="0"/>
              <a:t>Problems</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92500"/>
          </a:bodyPr>
          <a:lstStyle/>
          <a:p>
            <a:pPr>
              <a:buFont typeface="Wingdings" pitchFamily="2" charset="2"/>
              <a:buChar char="v"/>
            </a:pPr>
            <a:r>
              <a:rPr lang="en-US" dirty="0" smtClean="0"/>
              <a:t> </a:t>
            </a:r>
            <a:r>
              <a:rPr lang="en-US" dirty="0"/>
              <a:t>There are 84 students in the 4th grade and 93 students in the 5th grade.  If each 4th </a:t>
            </a:r>
            <a:r>
              <a:rPr lang="en-US" dirty="0" smtClean="0"/>
              <a:t>grader </a:t>
            </a:r>
            <a:r>
              <a:rPr lang="en-US" dirty="0"/>
              <a:t>reads 15 books and each 5th grader reads 12 books, how many books </a:t>
            </a:r>
            <a:r>
              <a:rPr lang="en-US" dirty="0" smtClean="0"/>
              <a:t>will they </a:t>
            </a:r>
            <a:r>
              <a:rPr lang="en-US" dirty="0"/>
              <a:t>read altogether?  </a:t>
            </a:r>
          </a:p>
          <a:p>
            <a:pPr>
              <a:buFont typeface="Wingdings" pitchFamily="2" charset="2"/>
              <a:buChar char="v"/>
            </a:pPr>
            <a:r>
              <a:rPr lang="en-US" dirty="0"/>
              <a:t> </a:t>
            </a:r>
            <a:r>
              <a:rPr lang="en-US" dirty="0" smtClean="0"/>
              <a:t>There </a:t>
            </a:r>
            <a:r>
              <a:rPr lang="en-US" dirty="0"/>
              <a:t>are about 34 boys and 27 girls in 4th grade that run laps at recess.  On average 	the boys run about 35 laps and the girls run about 31 laps.  About how many laps </a:t>
            </a:r>
            <a:r>
              <a:rPr lang="en-US" dirty="0" smtClean="0"/>
              <a:t>will </a:t>
            </a:r>
            <a:r>
              <a:rPr lang="en-US" dirty="0"/>
              <a:t>they run altogether?  </a:t>
            </a:r>
          </a:p>
          <a:p>
            <a:endParaRPr lang="en-US" dirty="0"/>
          </a:p>
          <a:p>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Write, Say Numbers</a:t>
            </a: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a:buFont typeface="Wingdings" pitchFamily="2" charset="2"/>
              <a:buChar char="v"/>
            </a:pPr>
            <a:r>
              <a:rPr lang="en-US" sz="2800" dirty="0" smtClean="0"/>
              <a:t>Standard form: the form of a number written using digits</a:t>
            </a:r>
          </a:p>
          <a:p>
            <a:pPr>
              <a:buNone/>
            </a:pPr>
            <a:r>
              <a:rPr lang="en-US" sz="2800" dirty="0" smtClean="0"/>
              <a:t>Ex.  12, 378</a:t>
            </a:r>
          </a:p>
          <a:p>
            <a:pPr>
              <a:buFont typeface="Wingdings" pitchFamily="2" charset="2"/>
              <a:buChar char="v"/>
            </a:pPr>
            <a:r>
              <a:rPr lang="en-US" sz="2800" dirty="0" smtClean="0"/>
              <a:t>Written form:  the form of a number using words instead of digits</a:t>
            </a:r>
          </a:p>
          <a:p>
            <a:pPr>
              <a:buNone/>
            </a:pPr>
            <a:r>
              <a:rPr lang="en-US" sz="2800" dirty="0" smtClean="0"/>
              <a:t>Ex. Twelve thousand three hundred seventy eight</a:t>
            </a:r>
          </a:p>
          <a:p>
            <a:pPr>
              <a:buFont typeface="Wingdings" pitchFamily="2" charset="2"/>
              <a:buChar char="v"/>
            </a:pPr>
            <a:r>
              <a:rPr lang="en-US" sz="2800" dirty="0" smtClean="0"/>
              <a:t>Expanded form:  a way of writing a number to show the value of each of its digits</a:t>
            </a:r>
          </a:p>
          <a:p>
            <a:pPr>
              <a:buNone/>
            </a:pPr>
            <a:r>
              <a:rPr lang="en-US" sz="2800" dirty="0" smtClean="0"/>
              <a:t>Ex. 10,000 + 2,000 + 300 + 70 + 8</a:t>
            </a:r>
          </a:p>
          <a:p>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is a million?</a:t>
            </a:r>
            <a:endParaRPr lang="en-US" dirty="0"/>
          </a:p>
        </p:txBody>
      </p:sp>
      <p:graphicFrame>
        <p:nvGraphicFramePr>
          <p:cNvPr id="4" name="Content Placeholder 3"/>
          <p:cNvGraphicFramePr>
            <a:graphicFrameLocks noGrp="1"/>
          </p:cNvGraphicFramePr>
          <p:nvPr>
            <p:ph idx="1"/>
          </p:nvPr>
        </p:nvGraphicFramePr>
        <p:xfrm>
          <a:off x="457200" y="1600200"/>
          <a:ext cx="8229599" cy="3235960"/>
        </p:xfrm>
        <a:graphic>
          <a:graphicData uri="http://schemas.openxmlformats.org/drawingml/2006/table">
            <a:tbl>
              <a:tblPr firstRow="1" bandRow="1">
                <a:tableStyleId>{5C22544A-7EE6-4342-B048-85BDC9FD1C3A}</a:tableStyleId>
              </a:tblPr>
              <a:tblGrid>
                <a:gridCol w="990600"/>
                <a:gridCol w="1295400"/>
                <a:gridCol w="1219200"/>
                <a:gridCol w="1219200"/>
                <a:gridCol w="1153885"/>
                <a:gridCol w="1175657"/>
                <a:gridCol w="1175657"/>
              </a:tblGrid>
              <a:tr h="370840">
                <a:tc>
                  <a:txBody>
                    <a:bodyPr/>
                    <a:lstStyle/>
                    <a:p>
                      <a:r>
                        <a:rPr lang="en-US" dirty="0" smtClean="0"/>
                        <a:t>Millions</a:t>
                      </a:r>
                      <a:endParaRPr lang="en-US" dirty="0"/>
                    </a:p>
                  </a:txBody>
                  <a:tcPr/>
                </a:tc>
                <a:tc>
                  <a:txBody>
                    <a:bodyPr/>
                    <a:lstStyle/>
                    <a:p>
                      <a:r>
                        <a:rPr lang="en-US" dirty="0" smtClean="0"/>
                        <a:t>Hundred Thousands</a:t>
                      </a:r>
                      <a:endParaRPr lang="en-US" dirty="0"/>
                    </a:p>
                  </a:txBody>
                  <a:tcPr/>
                </a:tc>
                <a:tc>
                  <a:txBody>
                    <a:bodyPr/>
                    <a:lstStyle/>
                    <a:p>
                      <a:r>
                        <a:rPr lang="en-US" dirty="0" smtClean="0"/>
                        <a:t>Ten </a:t>
                      </a:r>
                    </a:p>
                    <a:p>
                      <a:r>
                        <a:rPr lang="en-US" dirty="0" smtClean="0"/>
                        <a:t>Thousands</a:t>
                      </a:r>
                      <a:endParaRPr lang="en-US" dirty="0"/>
                    </a:p>
                  </a:txBody>
                  <a:tcPr/>
                </a:tc>
                <a:tc>
                  <a:txBody>
                    <a:bodyPr/>
                    <a:lstStyle/>
                    <a:p>
                      <a:r>
                        <a:rPr lang="en-US" dirty="0" smtClean="0"/>
                        <a:t>Thousands</a:t>
                      </a:r>
                      <a:endParaRPr lang="en-US" dirty="0"/>
                    </a:p>
                  </a:txBody>
                  <a:tcPr/>
                </a:tc>
                <a:tc>
                  <a:txBody>
                    <a:bodyPr/>
                    <a:lstStyle/>
                    <a:p>
                      <a:r>
                        <a:rPr lang="en-US" dirty="0" smtClean="0"/>
                        <a:t>Hundreds</a:t>
                      </a:r>
                      <a:endParaRPr lang="en-US" dirty="0"/>
                    </a:p>
                  </a:txBody>
                  <a:tcPr/>
                </a:tc>
                <a:tc>
                  <a:txBody>
                    <a:bodyPr/>
                    <a:lstStyle/>
                    <a:p>
                      <a:r>
                        <a:rPr lang="en-US" dirty="0" smtClean="0"/>
                        <a:t>Tens</a:t>
                      </a:r>
                      <a:endParaRPr lang="en-US" dirty="0"/>
                    </a:p>
                  </a:txBody>
                  <a:tcPr/>
                </a:tc>
                <a:tc>
                  <a:txBody>
                    <a:bodyPr/>
                    <a:lstStyle/>
                    <a:p>
                      <a:r>
                        <a:rPr lang="en-US" dirty="0" smtClean="0"/>
                        <a:t>Ones</a:t>
                      </a:r>
                      <a:endParaRPr lang="en-US" dirty="0"/>
                    </a:p>
                  </a:txBody>
                  <a:tcPr/>
                </a:tc>
              </a:tr>
              <a:tr h="370840">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US" dirty="0" smtClean="0"/>
                        <a:t>1</a:t>
                      </a:r>
                      <a:endParaRPr lang="en-US" dirty="0"/>
                    </a:p>
                  </a:txBody>
                  <a:tcPr/>
                </a:tc>
              </a:tr>
              <a:tr h="370840">
                <a:tc>
                  <a:txBody>
                    <a:bodyPr/>
                    <a:lstStyle/>
                    <a:p>
                      <a:pPr algn="ct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endParaRPr lang="en-US"/>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bl>
          </a:graphicData>
        </a:graphic>
      </p:graphicFrame>
      <p:sp>
        <p:nvSpPr>
          <p:cNvPr id="5" name="TextBox 4"/>
          <p:cNvSpPr txBox="1"/>
          <p:nvPr/>
        </p:nvSpPr>
        <p:spPr>
          <a:xfrm>
            <a:off x="457200" y="5181600"/>
            <a:ext cx="8305800" cy="1477328"/>
          </a:xfrm>
          <a:prstGeom prst="rect">
            <a:avLst/>
          </a:prstGeom>
          <a:noFill/>
        </p:spPr>
        <p:txBody>
          <a:bodyPr wrap="square" rtlCol="0">
            <a:spAutoFit/>
          </a:bodyPr>
          <a:lstStyle/>
          <a:p>
            <a:r>
              <a:rPr lang="en-US" dirty="0" smtClean="0">
                <a:solidFill>
                  <a:srgbClr val="0070C0"/>
                </a:solidFill>
              </a:rPr>
              <a:t>So we can see that one million is ten times greater than one hundred thousand.</a:t>
            </a:r>
          </a:p>
          <a:p>
            <a:r>
              <a:rPr lang="en-US" dirty="0" smtClean="0">
                <a:solidFill>
                  <a:srgbClr val="0070C0"/>
                </a:solidFill>
              </a:rPr>
              <a:t>And one hundred thousand is ten times greater than ten thousand.  This pattern continues throughout the chart and proves that each place value is ten times greater than the place value to the right of it!  Check out this number sentence:  </a:t>
            </a:r>
          </a:p>
          <a:p>
            <a:pPr algn="ctr"/>
            <a:r>
              <a:rPr lang="en-US" dirty="0" smtClean="0">
                <a:solidFill>
                  <a:srgbClr val="0070C0"/>
                </a:solidFill>
              </a:rPr>
              <a:t>1 x 10 x 10 x 10 x 10 x 10 x 10 x 10 = 1, 000, 000.  </a:t>
            </a:r>
            <a:endParaRPr lang="en-US"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Rounding Numbers</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pPr>
              <a:buFont typeface="Wingdings" pitchFamily="2" charset="2"/>
              <a:buChar char="v"/>
            </a:pPr>
            <a:r>
              <a:rPr lang="en-US" sz="2800" dirty="0" smtClean="0"/>
              <a:t>Remember, rounding is only one of the strategies we can use for estimating.  Others include convenient numbers and benchmark numbers.</a:t>
            </a:r>
          </a:p>
          <a:p>
            <a:pPr>
              <a:buNone/>
            </a:pPr>
            <a:endParaRPr lang="en-US" sz="2800" dirty="0" smtClean="0"/>
          </a:p>
          <a:p>
            <a:pPr>
              <a:buFont typeface="Wingdings" pitchFamily="2" charset="2"/>
              <a:buChar char="v"/>
            </a:pPr>
            <a:r>
              <a:rPr lang="en-US" sz="2800" dirty="0" smtClean="0"/>
              <a:t>Strategies for rounding include:</a:t>
            </a:r>
          </a:p>
          <a:p>
            <a:pPr algn="ctr">
              <a:buNone/>
            </a:pPr>
            <a:r>
              <a:rPr lang="en-US" sz="2800" dirty="0" smtClean="0"/>
              <a:t>Using hundreds charts</a:t>
            </a:r>
          </a:p>
          <a:p>
            <a:pPr algn="ctr">
              <a:buNone/>
            </a:pPr>
            <a:r>
              <a:rPr lang="en-US" sz="2800" dirty="0" smtClean="0"/>
              <a:t>Using number lines</a:t>
            </a:r>
          </a:p>
          <a:p>
            <a:pPr algn="ctr">
              <a:buNone/>
            </a:pPr>
            <a:r>
              <a:rPr lang="en-US" sz="2800" dirty="0" smtClean="0"/>
              <a:t>Using standard rounding rules</a:t>
            </a:r>
          </a:p>
          <a:p>
            <a:pPr algn="ctr">
              <a:buNone/>
            </a:pPr>
            <a:r>
              <a:rPr lang="en-US" sz="2800" dirty="0" smtClean="0"/>
              <a:t>Using front end estimation rules</a:t>
            </a:r>
          </a:p>
          <a:p>
            <a:pPr>
              <a:buNone/>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Numbers</a:t>
            </a: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p>
            <a:pPr>
              <a:buFont typeface="Wingdings" pitchFamily="2" charset="2"/>
              <a:buChar char="v"/>
            </a:pPr>
            <a:endParaRPr lang="en-US" sz="2800" dirty="0" smtClean="0"/>
          </a:p>
          <a:p>
            <a:pPr>
              <a:buFont typeface="Wingdings" pitchFamily="2" charset="2"/>
              <a:buChar char="v"/>
            </a:pPr>
            <a:r>
              <a:rPr lang="en-US" sz="2800" dirty="0" smtClean="0"/>
              <a:t>Important Vocabulary:  greatest, least, more than, less than, greater than, less than, equal to</a:t>
            </a:r>
          </a:p>
          <a:p>
            <a:pPr>
              <a:buNone/>
            </a:pPr>
            <a:endParaRPr lang="en-US" sz="2800" dirty="0" smtClean="0"/>
          </a:p>
          <a:p>
            <a:pPr>
              <a:buFont typeface="Wingdings" pitchFamily="2" charset="2"/>
              <a:buChar char="v"/>
            </a:pPr>
            <a:r>
              <a:rPr lang="en-US" sz="2800" dirty="0" smtClean="0"/>
              <a:t>Important Symbols:  = , &lt; , &gt;</a:t>
            </a:r>
          </a:p>
          <a:p>
            <a:pPr>
              <a:buNone/>
            </a:pPr>
            <a:endParaRPr lang="en-US" sz="2800" dirty="0" smtClean="0"/>
          </a:p>
          <a:p>
            <a:pPr>
              <a:buFont typeface="Wingdings" pitchFamily="2" charset="2"/>
              <a:buChar char="v"/>
            </a:pPr>
            <a:r>
              <a:rPr lang="en-US" sz="2800" dirty="0" smtClean="0"/>
              <a:t>Comparison Strategies:</a:t>
            </a:r>
          </a:p>
          <a:p>
            <a:pPr>
              <a:buNone/>
            </a:pPr>
            <a:r>
              <a:rPr lang="en-US" sz="2800" dirty="0"/>
              <a:t> </a:t>
            </a:r>
            <a:r>
              <a:rPr lang="en-US" sz="2800" dirty="0" smtClean="0"/>
              <a:t>                     Base 10 Models</a:t>
            </a:r>
          </a:p>
          <a:p>
            <a:pPr>
              <a:buNone/>
            </a:pPr>
            <a:r>
              <a:rPr lang="en-US" sz="2800" dirty="0"/>
              <a:t> </a:t>
            </a:r>
            <a:r>
              <a:rPr lang="en-US" sz="2800" dirty="0" smtClean="0"/>
              <a:t>                     Number lines with benchmark numbers</a:t>
            </a:r>
          </a:p>
          <a:p>
            <a:pPr>
              <a:buNone/>
            </a:pPr>
            <a:r>
              <a:rPr lang="en-US" sz="2800" dirty="0"/>
              <a:t> </a:t>
            </a:r>
            <a:r>
              <a:rPr lang="en-US" sz="2800" dirty="0" smtClean="0"/>
              <a:t>                     Place Value Charts</a:t>
            </a:r>
          </a:p>
          <a:p>
            <a:pPr>
              <a:buNone/>
            </a:pPr>
            <a:r>
              <a:rPr lang="en-US" sz="2800" dirty="0"/>
              <a:t> </a:t>
            </a:r>
            <a:r>
              <a:rPr lang="en-US" sz="2800" dirty="0" smtClean="0"/>
              <a:t>                     Expanded Form </a:t>
            </a:r>
          </a:p>
          <a:p>
            <a:pPr>
              <a:buNone/>
            </a:pPr>
            <a:r>
              <a:rPr lang="en-US" sz="2800" dirty="0"/>
              <a:t> </a:t>
            </a:r>
            <a:r>
              <a:rPr lang="en-US" sz="2800" dirty="0" smtClean="0"/>
              <a:t>    </a:t>
            </a:r>
          </a:p>
          <a:p>
            <a:pPr>
              <a:buNone/>
            </a:pPr>
            <a:endParaRPr lang="en-US" sz="2800" dirty="0" smtClean="0"/>
          </a:p>
          <a:p>
            <a:pPr>
              <a:buNone/>
            </a:pP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Problems</a:t>
            </a:r>
            <a:endParaRPr lang="en-US"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a:bodyPr>
          <a:lstStyle/>
          <a:p>
            <a:pPr lvl="0"/>
            <a:r>
              <a:rPr lang="en-US" sz="2800" b="1" dirty="0"/>
              <a:t>How is the 3 in the number 753 similar to and different from the 3 in the number 735? </a:t>
            </a:r>
            <a:r>
              <a:rPr lang="en-US" sz="2800" dirty="0"/>
              <a:t> </a:t>
            </a:r>
          </a:p>
          <a:p>
            <a:r>
              <a:rPr lang="en-US" i="1" dirty="0"/>
              <a:t> </a:t>
            </a:r>
            <a:r>
              <a:rPr lang="en-US" sz="2800" b="1" dirty="0"/>
              <a:t>Write the number 328,416 in expanded form and word form. </a:t>
            </a:r>
            <a:endParaRPr lang="en-US" sz="2800" b="1" dirty="0" smtClean="0"/>
          </a:p>
          <a:p>
            <a:pPr lvl="0"/>
            <a:r>
              <a:rPr lang="en-US" sz="2800" b="1" dirty="0"/>
              <a:t>Which is greater:  15 thousands or 3 ten thousands?  How do you know?  </a:t>
            </a:r>
            <a:endParaRPr lang="en-US" sz="2800" dirty="0"/>
          </a:p>
          <a:p>
            <a:r>
              <a:rPr lang="en-US" sz="2800" b="1" dirty="0"/>
              <a:t> Round the number 43,987 to the nearest thousand. </a:t>
            </a:r>
            <a:endParaRPr lang="en-US" sz="2800" dirty="0"/>
          </a:p>
          <a:p>
            <a:pPr lvl="0"/>
            <a:r>
              <a:rPr lang="en-US" sz="2800" b="1" dirty="0"/>
              <a:t>Is 9,040 closer to 9,000, or 9,100?  How do you know?  Prove your answer using a number line.</a:t>
            </a:r>
            <a:endParaRPr lang="en-US" sz="2800" dirty="0"/>
          </a:p>
          <a:p>
            <a:endParaRPr lang="en-US" sz="2800" dirty="0"/>
          </a:p>
          <a:p>
            <a:endParaRPr lang="en-US" sz="2800"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 with Regrouping</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pPr>
              <a:buFont typeface="Wingdings" pitchFamily="2" charset="2"/>
              <a:buChar char="v"/>
            </a:pPr>
            <a:r>
              <a:rPr lang="en-US" sz="2800" dirty="0" smtClean="0"/>
              <a:t>Remember to use graph paper or lined paper to help you align place value columns</a:t>
            </a:r>
          </a:p>
          <a:p>
            <a:pPr>
              <a:buFont typeface="Wingdings" pitchFamily="2" charset="2"/>
              <a:buChar char="v"/>
            </a:pPr>
            <a:r>
              <a:rPr lang="en-US" sz="2800" dirty="0" smtClean="0"/>
              <a:t>Use estimation as a check for reasonableness of your sum</a:t>
            </a:r>
          </a:p>
          <a:p>
            <a:pPr>
              <a:buFont typeface="Wingdings" pitchFamily="2" charset="2"/>
              <a:buChar char="v"/>
            </a:pPr>
            <a:r>
              <a:rPr lang="en-US" sz="2800" dirty="0" smtClean="0"/>
              <a:t>Use expanded form for the addends to help you visualize the regrouping</a:t>
            </a:r>
          </a:p>
          <a:p>
            <a:pPr>
              <a:buNone/>
            </a:pPr>
            <a:endParaRPr lang="en-US" sz="2800" dirty="0"/>
          </a:p>
          <a:p>
            <a:pPr>
              <a:buNone/>
            </a:pPr>
            <a:r>
              <a:rPr lang="en-US" sz="2800" dirty="0" smtClean="0"/>
              <a:t>Example:  21, 378 + 9, 054 = ______</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Subtraction with Regrouping</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buFont typeface="Wingdings" pitchFamily="2" charset="2"/>
              <a:buChar char="v"/>
            </a:pPr>
            <a:r>
              <a:rPr lang="en-US" sz="2800" dirty="0" smtClean="0"/>
              <a:t>Remember to use graph paper or lined paper to help you align place value columns</a:t>
            </a:r>
          </a:p>
          <a:p>
            <a:pPr>
              <a:buFont typeface="Wingdings" pitchFamily="2" charset="2"/>
              <a:buChar char="v"/>
            </a:pPr>
            <a:r>
              <a:rPr lang="en-US" sz="2800" dirty="0" smtClean="0"/>
              <a:t>Use estimation as a check for reasonableness of your difference</a:t>
            </a:r>
          </a:p>
          <a:p>
            <a:pPr>
              <a:buFont typeface="Wingdings" pitchFamily="2" charset="2"/>
              <a:buChar char="v"/>
            </a:pPr>
            <a:r>
              <a:rPr lang="en-US" sz="2800" dirty="0" smtClean="0"/>
              <a:t>Be cautious as you regroup – especially across zeroes!  </a:t>
            </a:r>
          </a:p>
          <a:p>
            <a:pPr>
              <a:buNone/>
            </a:pPr>
            <a:endParaRPr lang="en-US" sz="2800" dirty="0"/>
          </a:p>
          <a:p>
            <a:pPr>
              <a:buNone/>
            </a:pPr>
            <a:r>
              <a:rPr lang="en-US" sz="2800" dirty="0" smtClean="0"/>
              <a:t>Example:  12, 043 – 9,756 = _______</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1075</Words>
  <Application>Microsoft Office PowerPoint</Application>
  <PresentationFormat>On-screen Show (4:3)</PresentationFormat>
  <Paragraphs>175</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Math Review</vt:lpstr>
      <vt:lpstr>Base 10 Number System</vt:lpstr>
      <vt:lpstr>Read, Write, Say Numbers</vt:lpstr>
      <vt:lpstr>How much is a million?</vt:lpstr>
      <vt:lpstr>Rounding Numbers</vt:lpstr>
      <vt:lpstr>Comparing Numbers</vt:lpstr>
      <vt:lpstr>Sample Problems</vt:lpstr>
      <vt:lpstr>Addition with Regrouping</vt:lpstr>
      <vt:lpstr>Subtraction with Regrouping</vt:lpstr>
      <vt:lpstr>Addition  Change Problems</vt:lpstr>
      <vt:lpstr>Subtraction  Change Problems</vt:lpstr>
      <vt:lpstr>Addition Collection Problems</vt:lpstr>
      <vt:lpstr>Addition and Subtraction Comparison Problems</vt:lpstr>
      <vt:lpstr>Multiplication Vocabulary</vt:lpstr>
      <vt:lpstr>Multiplication Vocabulary</vt:lpstr>
      <vt:lpstr>Sample Problems</vt:lpstr>
      <vt:lpstr>Multiplication Strategies Two, Three, Four Digit by One Digit</vt:lpstr>
      <vt:lpstr>Multiplication Strategies Two Digit, Three Digit by Two Digit</vt:lpstr>
      <vt:lpstr>Sample Problems</vt:lpstr>
      <vt:lpstr>Multi-Step Problems</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Review</dc:title>
  <dc:creator>swiedenman</dc:creator>
  <cp:lastModifiedBy>swiedenman</cp:lastModifiedBy>
  <cp:revision>31</cp:revision>
  <dcterms:created xsi:type="dcterms:W3CDTF">2014-09-21T19:17:28Z</dcterms:created>
  <dcterms:modified xsi:type="dcterms:W3CDTF">2014-09-22T00:27:14Z</dcterms:modified>
</cp:coreProperties>
</file>