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9"/>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defRPr sz="1200"/>
            </a:lvl1pPr>
          </a:lstStyle>
          <a:p>
            <a:fld id="{229E976D-86D7-438D-8EE6-0FD0D314A824}" type="datetimeFigureOut">
              <a:rPr lang="en-US" smtClean="0"/>
              <a:pPr/>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4BC151BA-CF7D-4F32-B482-93C464EFF2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5B05135C-C979-41CB-8E01-9A24FBC3A16E}" type="datetimeFigureOut">
              <a:rPr lang="en-US" smtClean="0"/>
              <a:pPr/>
              <a:t>12/10/2014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numCol="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5B05135C-C979-41CB-8E01-9A24FBC3A16E}" type="datetimeFigureOut">
              <a:rPr lang="en-US" smtClean="0"/>
              <a:pPr/>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3C3C65EA-0C05-4676-A13E-76C83D77F2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828799"/>
          </a:xfrm>
        </p:spPr>
        <p:style>
          <a:lnRef idx="2">
            <a:schemeClr val="accent5"/>
          </a:lnRef>
          <a:fillRef idx="1">
            <a:schemeClr val="lt1"/>
          </a:fillRef>
          <a:effectRef idx="0">
            <a:schemeClr val="accent5"/>
          </a:effectRef>
          <a:fontRef idx="minor">
            <a:schemeClr val="dk1"/>
          </a:fontRef>
        </p:style>
        <p:txBody>
          <a:bodyPr numCol="1">
            <a:normAutofit/>
          </a:bodyPr>
          <a:lstStyle/>
          <a:p>
            <a:r>
              <a:rPr lang="en-US" sz="6600" dirty="0" smtClean="0">
                <a:solidFill>
                  <a:schemeClr val="accent2"/>
                </a:solidFill>
                <a:latin typeface="+mj-lt"/>
              </a:rPr>
              <a:t>Math Review</a:t>
            </a:r>
            <a:endParaRPr lang="en-US" sz="6600" dirty="0">
              <a:solidFill>
                <a:schemeClr val="accent2"/>
              </a:solidFill>
              <a:latin typeface="+mj-lt"/>
            </a:endParaRPr>
          </a:p>
        </p:txBody>
      </p:sp>
      <p:sp>
        <p:nvSpPr>
          <p:cNvPr id="3" name="Subtitle 2"/>
          <p:cNvSpPr>
            <a:spLocks noGrp="1"/>
          </p:cNvSpPr>
          <p:nvPr>
            <p:ph type="subTitle" idx="1"/>
          </p:nvPr>
        </p:nvSpPr>
        <p:spPr>
          <a:xfrm>
            <a:off x="1371600" y="1752600"/>
            <a:ext cx="6400800" cy="609600"/>
          </a:xfrm>
        </p:spPr>
        <p:txBody>
          <a:bodyPr numCol="1"/>
          <a:lstStyle/>
          <a:p>
            <a:r>
              <a:rPr lang="en-US" dirty="0" smtClean="0">
                <a:solidFill>
                  <a:schemeClr val="accent2">
                    <a:lumMod val="75000"/>
                  </a:schemeClr>
                </a:solidFill>
                <a:latin typeface="+mj-lt"/>
              </a:rPr>
              <a:t>Quarter 2</a:t>
            </a:r>
            <a:endParaRPr lang="en-US" dirty="0">
              <a:solidFill>
                <a:schemeClr val="accent2">
                  <a:lumMod val="75000"/>
                </a:schemeClr>
              </a:solidFill>
              <a:latin typeface="+mj-lt"/>
            </a:endParaRPr>
          </a:p>
        </p:txBody>
      </p:sp>
      <p:pic>
        <p:nvPicPr>
          <p:cNvPr id="1028" name="Picture 4" descr="C:\Documents and Settings\swiedenman\Local Settings\Temporary Internet Files\Content.IE5\8JZ37HQB\MM900395714[1].gif"/>
          <p:cNvPicPr>
            <a:picLocks noChangeAspect="1" noChangeArrowheads="1" noCrop="1"/>
          </p:cNvPicPr>
          <p:nvPr/>
        </p:nvPicPr>
        <p:blipFill>
          <a:blip r:embed="rId2" cstate="print"/>
          <a:srcRect/>
          <a:stretch>
            <a:fillRect/>
          </a:stretch>
        </p:blipFill>
        <p:spPr>
          <a:xfrm>
            <a:off x="838200" y="3048000"/>
            <a:ext cx="1371600" cy="1447800"/>
          </a:xfrm>
          <a:prstGeom prst="rect">
            <a:avLst/>
          </a:prstGeom>
          <a:noFill/>
        </p:spPr>
      </p:pic>
      <p:pic>
        <p:nvPicPr>
          <p:cNvPr id="1030" name="Picture 6" descr="C:\Documents and Settings\swiedenman\Local Settings\Temporary Internet Files\Content.IE5\MLLWT0SB\MC900436129[1].wmf"/>
          <p:cNvPicPr>
            <a:picLocks noChangeAspect="1" noChangeArrowheads="1"/>
          </p:cNvPicPr>
          <p:nvPr/>
        </p:nvPicPr>
        <p:blipFill>
          <a:blip r:embed="rId3" cstate="print"/>
          <a:srcRect/>
          <a:stretch>
            <a:fillRect/>
          </a:stretch>
        </p:blipFill>
        <p:spPr>
          <a:xfrm rot="20575171">
            <a:off x="3103534" y="4201438"/>
            <a:ext cx="1882775" cy="1698625"/>
          </a:xfrm>
          <a:prstGeom prst="rect">
            <a:avLst/>
          </a:prstGeom>
          <a:noFill/>
        </p:spPr>
      </p:pic>
      <p:pic>
        <p:nvPicPr>
          <p:cNvPr id="1032" name="Picture 8" descr="C:\Documents and Settings\swiedenman\Local Settings\Temporary Internet Files\Content.IE5\8JZ37HQB\MC900130271[1].wmf"/>
          <p:cNvPicPr>
            <a:picLocks noChangeAspect="1" noChangeArrowheads="1"/>
          </p:cNvPicPr>
          <p:nvPr/>
        </p:nvPicPr>
        <p:blipFill>
          <a:blip r:embed="rId4" cstate="print"/>
          <a:srcRect/>
          <a:stretch>
            <a:fillRect/>
          </a:stretch>
        </p:blipFill>
        <p:spPr>
          <a:xfrm rot="869672">
            <a:off x="5715000" y="2667000"/>
            <a:ext cx="2514600" cy="32931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Estimating in word problems</a:t>
            </a:r>
            <a:endParaRPr lang="en-US" dirty="0"/>
          </a:p>
        </p:txBody>
      </p:sp>
      <p:sp>
        <p:nvSpPr>
          <p:cNvPr id="9" name="Content Placeholder 2"/>
          <p:cNvSpPr txBox="1">
            <a:spLocks/>
          </p:cNvSpPr>
          <p:nvPr/>
        </p:nvSpPr>
        <p:spPr>
          <a:xfrm>
            <a:off x="457200" y="1524000"/>
            <a:ext cx="8229600" cy="5105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dk1"/>
                </a:solidFill>
                <a:effectLst/>
                <a:uLnTx/>
                <a:uFillTx/>
                <a:latin typeface="+mn-lt"/>
                <a:ea typeface="+mn-ea"/>
                <a:cs typeface="+mn-cs"/>
              </a:rPr>
              <a:t>	</a:t>
            </a:r>
          </a:p>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dk1"/>
                </a:solidFill>
                <a:effectLst/>
                <a:uLnTx/>
                <a:uFillTx/>
                <a:latin typeface="+mn-lt"/>
                <a:ea typeface="+mn-ea"/>
                <a:cs typeface="+mn-cs"/>
              </a:rPr>
              <a:t>It is important</a:t>
            </a:r>
            <a:r>
              <a:rPr kumimoji="0" lang="en-US" sz="3600" b="0" i="0" u="none" strike="noStrike" kern="1200" cap="none" spc="0" normalizeH="0" noProof="0" dirty="0" smtClean="0">
                <a:ln>
                  <a:noFill/>
                </a:ln>
                <a:solidFill>
                  <a:schemeClr val="dk1"/>
                </a:solidFill>
                <a:effectLst/>
                <a:uLnTx/>
                <a:uFillTx/>
                <a:latin typeface="+mn-lt"/>
                <a:ea typeface="+mn-ea"/>
                <a:cs typeface="+mn-cs"/>
              </a:rPr>
              <a:t> to round your numbers BEFORE you complete </a:t>
            </a:r>
            <a:r>
              <a:rPr lang="en-US" sz="3600" dirty="0" smtClean="0"/>
              <a:t>any </a:t>
            </a:r>
            <a:r>
              <a:rPr kumimoji="0" lang="en-US" sz="3600" b="0" i="0" u="none" strike="noStrike" kern="1200" cap="none" spc="0" normalizeH="0" noProof="0" dirty="0" smtClean="0">
                <a:ln>
                  <a:noFill/>
                </a:ln>
                <a:solidFill>
                  <a:schemeClr val="dk1"/>
                </a:solidFill>
                <a:effectLst/>
                <a:uLnTx/>
                <a:uFillTx/>
                <a:latin typeface="+mn-lt"/>
                <a:ea typeface="+mn-ea"/>
                <a:cs typeface="+mn-cs"/>
              </a:rPr>
              <a:t>operations!  Also, if the problem does not tell you which place to round to, you ALWAYS round to the largest place value.</a:t>
            </a:r>
            <a:endParaRPr kumimoji="0" lang="en-US" sz="3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Estimating in word problems</a:t>
            </a:r>
            <a:br>
              <a:rPr lang="en-US" dirty="0" smtClean="0"/>
            </a:br>
            <a:r>
              <a:rPr lang="en-US" dirty="0" smtClean="0"/>
              <a:t>Practice</a:t>
            </a:r>
            <a:endParaRPr lang="en-US" dirty="0"/>
          </a:p>
        </p:txBody>
      </p:sp>
      <p:sp>
        <p:nvSpPr>
          <p:cNvPr id="9" name="Content Placeholder 2"/>
          <p:cNvSpPr txBox="1">
            <a:spLocks/>
          </p:cNvSpPr>
          <p:nvPr/>
        </p:nvSpPr>
        <p:spPr>
          <a:xfrm>
            <a:off x="457200" y="1981200"/>
            <a:ext cx="8229600" cy="464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indent="-457200">
              <a:spcBef>
                <a:spcPct val="20000"/>
              </a:spcBef>
              <a:buFont typeface="+mj-lt"/>
              <a:buAutoNum type="arabicPeriod"/>
            </a:pPr>
            <a:r>
              <a:rPr lang="en-US" sz="2000" dirty="0" smtClean="0"/>
              <a:t>Randy works in the kitchen of a restaurant. Over the weekend, he washed a combined total of 931 large, medium, and small plates. If Randy washed 334 large plates and 275 medium plates, about how many small plates did he wash over the weekend? </a:t>
            </a:r>
          </a:p>
          <a:p>
            <a:pPr marL="457200" indent="-457200">
              <a:spcBef>
                <a:spcPct val="20000"/>
              </a:spcBef>
              <a:buFont typeface="+mj-lt"/>
              <a:buAutoNum type="arabicPeriod"/>
            </a:pPr>
            <a:endParaRPr lang="en-US" sz="2000" dirty="0" smtClean="0"/>
          </a:p>
          <a:p>
            <a:pPr marL="457200" lvl="0" indent="-457200">
              <a:spcBef>
                <a:spcPct val="20000"/>
              </a:spcBef>
              <a:buFont typeface="+mj-lt"/>
              <a:buAutoNum type="arabicPeriod"/>
            </a:pPr>
            <a:r>
              <a:rPr lang="en-US" sz="2000" dirty="0" smtClean="0"/>
              <a:t>Last quarter, Franklin Paper Company shipped 8,907 reams of white paper, 6,602 reams of colored paper, and 3,789 reams of recycled paper. About how many total reams of paper did the company ship? </a:t>
            </a:r>
          </a:p>
          <a:p>
            <a:pPr marL="457200" indent="-457200">
              <a:spcBef>
                <a:spcPct val="20000"/>
              </a:spcBef>
              <a:buFont typeface="+mj-lt"/>
              <a:buAutoNum type="arabicPeriod"/>
            </a:pPr>
            <a:endParaRPr lang="en-US" sz="2000" dirty="0" smtClean="0"/>
          </a:p>
          <a:p>
            <a:pPr marL="457200" lvl="0" indent="-457200">
              <a:spcBef>
                <a:spcPct val="20000"/>
              </a:spcBef>
              <a:buFont typeface="+mj-lt"/>
              <a:buAutoNum type="arabicPeriod"/>
            </a:pPr>
            <a:r>
              <a:rPr lang="en-US" sz="2000" dirty="0" smtClean="0"/>
              <a:t>A cell phone company has 3,319 customers in Australia and 6,324 customers in other countries. In total, about how many customers does it have?  </a:t>
            </a:r>
          </a:p>
          <a:p>
            <a:pPr marL="457200" indent="-457200">
              <a:spcBef>
                <a:spcPct val="20000"/>
              </a:spcBef>
              <a:buFont typeface="+mj-lt"/>
              <a:buAutoNum type="arabicPeriod"/>
            </a:pPr>
            <a:endParaRPr lang="en-US" sz="2000" dirty="0" smtClean="0"/>
          </a:p>
          <a:p>
            <a:pPr marL="457200" marR="0" lvl="0" indent="-457200"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Types of lines</a:t>
            </a:r>
            <a:endParaRPr lang="en-US" dirty="0"/>
          </a:p>
        </p:txBody>
      </p:sp>
      <p:sp>
        <p:nvSpPr>
          <p:cNvPr id="9" name="Content Placeholder 2"/>
          <p:cNvSpPr txBox="1">
            <a:spLocks/>
          </p:cNvSpPr>
          <p:nvPr/>
        </p:nvSpPr>
        <p:spPr>
          <a:xfrm>
            <a:off x="457200" y="1981200"/>
            <a:ext cx="8229600" cy="464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Line </a:t>
            </a:r>
          </a:p>
          <a:p>
            <a:pPr marL="457200" marR="0" lvl="0" indent="-457200" defTabSz="914400" rtl="0" eaLnBrk="1" fontAlgn="auto" latinLnBrk="0" hangingPunct="1">
              <a:lnSpc>
                <a:spcPct val="200000"/>
              </a:lnSpc>
              <a:spcBef>
                <a:spcPct val="20000"/>
              </a:spcBef>
              <a:spcAft>
                <a:spcPts val="0"/>
              </a:spcAft>
              <a:buClrTx/>
              <a:buSzTx/>
              <a:buFont typeface="Arial" pitchFamily="34" charset="0"/>
              <a:buChar char="•"/>
              <a:tabLst/>
              <a:defRPr/>
            </a:pPr>
            <a:r>
              <a:rPr lang="en-US" sz="2800" dirty="0" smtClean="0"/>
              <a:t>Line Segment</a:t>
            </a:r>
          </a:p>
          <a:p>
            <a:pPr marL="457200" marR="0" lvl="0" indent="-457200"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Ray</a:t>
            </a:r>
          </a:p>
          <a:p>
            <a:pPr marL="457200" marR="0" lvl="0" indent="-457200" defTabSz="914400" rtl="0" eaLnBrk="1" fontAlgn="auto" latinLnBrk="0" hangingPunct="1">
              <a:lnSpc>
                <a:spcPct val="200000"/>
              </a:lnSpc>
              <a:spcBef>
                <a:spcPct val="20000"/>
              </a:spcBef>
              <a:spcAft>
                <a:spcPts val="0"/>
              </a:spcAft>
              <a:buClrTx/>
              <a:buSzTx/>
              <a:buFont typeface="Arial" pitchFamily="34" charset="0"/>
              <a:buChar char="•"/>
              <a:tabLst/>
              <a:defRPr/>
            </a:pPr>
            <a:r>
              <a:rPr lang="en-US" sz="2800" dirty="0" smtClean="0"/>
              <a:t>Parallel</a:t>
            </a:r>
          </a:p>
          <a:p>
            <a:pPr marL="457200" marR="0" lvl="0" indent="-457200"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Perpendicular</a:t>
            </a: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5" name="Straight Arrow Connector 4"/>
          <p:cNvCxnSpPr/>
          <p:nvPr/>
        </p:nvCxnSpPr>
        <p:spPr>
          <a:xfrm>
            <a:off x="2209800" y="2514600"/>
            <a:ext cx="31242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33800" y="3505200"/>
            <a:ext cx="32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4419600"/>
            <a:ext cx="304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4953000"/>
            <a:ext cx="31242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5181600"/>
            <a:ext cx="31242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62400" y="6324600"/>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 name="Straight Arrow Connector 18"/>
          <p:cNvCxnSpPr/>
          <p:nvPr/>
        </p:nvCxnSpPr>
        <p:spPr>
          <a:xfrm>
            <a:off x="3962400" y="64770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a:off x="3543300" y="60579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Types of lines</a:t>
            </a:r>
            <a:br>
              <a:rPr lang="en-US" dirty="0" smtClean="0"/>
            </a:br>
            <a:r>
              <a:rPr lang="en-US" dirty="0" smtClean="0"/>
              <a:t>Practice</a:t>
            </a:r>
            <a:endParaRPr lang="en-US" dirty="0"/>
          </a:p>
        </p:txBody>
      </p:sp>
      <p:sp>
        <p:nvSpPr>
          <p:cNvPr id="9" name="Content Placeholder 2"/>
          <p:cNvSpPr txBox="1">
            <a:spLocks/>
          </p:cNvSpPr>
          <p:nvPr/>
        </p:nvSpPr>
        <p:spPr>
          <a:xfrm>
            <a:off x="457200" y="1981200"/>
            <a:ext cx="8229600" cy="464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1200" dirty="0" smtClean="0"/>
          </a:p>
          <a:p>
            <a:pPr lvl="0"/>
            <a:r>
              <a:rPr lang="en-US" sz="2400" dirty="0" smtClean="0"/>
              <a:t>Name two roads that are parallel.  How do you know they are parallel?</a:t>
            </a:r>
          </a:p>
          <a:p>
            <a:r>
              <a:rPr lang="en-US" sz="2400" dirty="0" smtClean="0"/>
              <a:t> </a:t>
            </a:r>
            <a:endParaRPr lang="en-US" sz="1200" dirty="0" smtClean="0"/>
          </a:p>
          <a:p>
            <a:pPr lvl="0"/>
            <a:r>
              <a:rPr lang="en-US" sz="2400" dirty="0" smtClean="0"/>
              <a:t>Name two roads that are perpendicular.  How do you know they are perpendicular? </a:t>
            </a:r>
          </a:p>
          <a:p>
            <a:pPr marL="457200" marR="0" lvl="0" indent="-457200" defTabSz="914400" rtl="0" eaLnBrk="1" fontAlgn="auto" latinLnBrk="0" hangingPunct="1">
              <a:lnSpc>
                <a:spcPct val="2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235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553" name="Group 1"/>
          <p:cNvGrpSpPr>
            <a:grpSpLocks noChangeAspect="1"/>
          </p:cNvGrpSpPr>
          <p:nvPr/>
        </p:nvGrpSpPr>
        <p:grpSpPr bwMode="auto">
          <a:xfrm>
            <a:off x="1143000" y="1524000"/>
            <a:ext cx="6478588" cy="3214688"/>
            <a:chOff x="2490" y="8558"/>
            <a:chExt cx="7182" cy="3574"/>
          </a:xfrm>
        </p:grpSpPr>
        <p:sp>
          <p:nvSpPr>
            <p:cNvPr id="23566" name="AutoShape 14"/>
            <p:cNvSpPr>
              <a:spLocks noChangeAspect="1" noChangeArrowheads="1" noTextEdit="1"/>
            </p:cNvSpPr>
            <p:nvPr/>
          </p:nvSpPr>
          <p:spPr bwMode="auto">
            <a:xfrm>
              <a:off x="2490" y="8558"/>
              <a:ext cx="7182" cy="3574"/>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5" name="Line 13"/>
            <p:cNvSpPr>
              <a:spLocks noChangeShapeType="1"/>
            </p:cNvSpPr>
            <p:nvPr/>
          </p:nvSpPr>
          <p:spPr bwMode="auto">
            <a:xfrm>
              <a:off x="3814" y="8685"/>
              <a:ext cx="1" cy="29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4" name="Line 12"/>
            <p:cNvSpPr>
              <a:spLocks noChangeShapeType="1"/>
            </p:cNvSpPr>
            <p:nvPr/>
          </p:nvSpPr>
          <p:spPr bwMode="auto">
            <a:xfrm>
              <a:off x="4897" y="8812"/>
              <a:ext cx="1" cy="203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3" name="Line 11"/>
            <p:cNvSpPr>
              <a:spLocks noChangeShapeType="1"/>
            </p:cNvSpPr>
            <p:nvPr/>
          </p:nvSpPr>
          <p:spPr bwMode="auto">
            <a:xfrm flipV="1">
              <a:off x="4456" y="8558"/>
              <a:ext cx="2005"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2" name="Line 10"/>
            <p:cNvSpPr>
              <a:spLocks noChangeShapeType="1"/>
            </p:cNvSpPr>
            <p:nvPr/>
          </p:nvSpPr>
          <p:spPr bwMode="auto">
            <a:xfrm>
              <a:off x="3212" y="9447"/>
              <a:ext cx="573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1" name="Line 9"/>
            <p:cNvSpPr>
              <a:spLocks noChangeShapeType="1"/>
            </p:cNvSpPr>
            <p:nvPr/>
          </p:nvSpPr>
          <p:spPr bwMode="auto">
            <a:xfrm>
              <a:off x="7104" y="9066"/>
              <a:ext cx="1" cy="19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0" name="Line 8"/>
            <p:cNvSpPr>
              <a:spLocks noChangeShapeType="1"/>
            </p:cNvSpPr>
            <p:nvPr/>
          </p:nvSpPr>
          <p:spPr bwMode="auto">
            <a:xfrm flipH="1">
              <a:off x="7746" y="9082"/>
              <a:ext cx="1" cy="189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9" name="Text Box 7"/>
            <p:cNvSpPr txBox="1">
              <a:spLocks noChangeArrowheads="1"/>
            </p:cNvSpPr>
            <p:nvPr/>
          </p:nvSpPr>
          <p:spPr bwMode="auto">
            <a:xfrm>
              <a:off x="2490" y="9337"/>
              <a:ext cx="923" cy="3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Elm Blvd.</a:t>
              </a:r>
              <a:endParaRPr kumimoji="0" lang="en-US" sz="1800" b="0" i="0" u="none" strike="noStrike" cap="none" normalizeH="0" baseline="0" smtClean="0">
                <a:ln>
                  <a:noFill/>
                </a:ln>
                <a:solidFill>
                  <a:schemeClr val="tx1"/>
                </a:solidFill>
                <a:effectLst/>
                <a:latin typeface="Arial" pitchFamily="34" charset="0"/>
              </a:endParaRPr>
            </a:p>
          </p:txBody>
        </p:sp>
        <p:sp>
          <p:nvSpPr>
            <p:cNvPr id="23558" name="Text Box 6"/>
            <p:cNvSpPr txBox="1">
              <a:spLocks noChangeArrowheads="1"/>
            </p:cNvSpPr>
            <p:nvPr/>
          </p:nvSpPr>
          <p:spPr bwMode="auto">
            <a:xfrm>
              <a:off x="7465" y="11115"/>
              <a:ext cx="1284" cy="3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Birch Street</a:t>
              </a:r>
              <a:endParaRPr kumimoji="0" lang="en-US" sz="1800" b="0" i="0" u="none" strike="noStrike" cap="none" normalizeH="0" baseline="0" smtClean="0">
                <a:ln>
                  <a:noFill/>
                </a:ln>
                <a:solidFill>
                  <a:schemeClr val="tx1"/>
                </a:solidFill>
                <a:effectLst/>
                <a:latin typeface="Arial" pitchFamily="34" charset="0"/>
              </a:endParaRPr>
            </a:p>
          </p:txBody>
        </p:sp>
        <p:sp>
          <p:nvSpPr>
            <p:cNvPr id="23557" name="Text Box 5"/>
            <p:cNvSpPr txBox="1">
              <a:spLocks noChangeArrowheads="1"/>
            </p:cNvSpPr>
            <p:nvPr/>
          </p:nvSpPr>
          <p:spPr bwMode="auto">
            <a:xfrm>
              <a:off x="5018" y="9574"/>
              <a:ext cx="923" cy="3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Oak Street</a:t>
              </a:r>
              <a:endParaRPr kumimoji="0" lang="en-US" sz="1800" b="0" i="0" u="none" strike="noStrike" cap="none" normalizeH="0" baseline="0" smtClean="0">
                <a:ln>
                  <a:noFill/>
                </a:ln>
                <a:solidFill>
                  <a:schemeClr val="tx1"/>
                </a:solidFill>
                <a:effectLst/>
                <a:latin typeface="Arial" pitchFamily="34" charset="0"/>
              </a:endParaRPr>
            </a:p>
          </p:txBody>
        </p:sp>
        <p:sp>
          <p:nvSpPr>
            <p:cNvPr id="23556" name="Text Box 4"/>
            <p:cNvSpPr txBox="1">
              <a:spLocks noChangeArrowheads="1"/>
            </p:cNvSpPr>
            <p:nvPr/>
          </p:nvSpPr>
          <p:spPr bwMode="auto">
            <a:xfrm>
              <a:off x="3493" y="11751"/>
              <a:ext cx="1164" cy="3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Maple Street</a:t>
              </a:r>
              <a:endParaRPr kumimoji="0" lang="en-US" sz="1800" b="0" i="0" u="none" strike="noStrike" cap="none" normalizeH="0" baseline="0" smtClean="0">
                <a:ln>
                  <a:noFill/>
                </a:ln>
                <a:solidFill>
                  <a:schemeClr val="tx1"/>
                </a:solidFill>
                <a:effectLst/>
                <a:latin typeface="Arial" pitchFamily="34" charset="0"/>
              </a:endParaRPr>
            </a:p>
          </p:txBody>
        </p:sp>
        <p:sp>
          <p:nvSpPr>
            <p:cNvPr id="23555" name="Text Box 3"/>
            <p:cNvSpPr txBox="1">
              <a:spLocks noChangeArrowheads="1"/>
            </p:cNvSpPr>
            <p:nvPr/>
          </p:nvSpPr>
          <p:spPr bwMode="auto">
            <a:xfrm>
              <a:off x="4576" y="11115"/>
              <a:ext cx="1284" cy="3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Oak Avenue</a:t>
              </a:r>
              <a:endParaRPr kumimoji="0" lang="en-US" sz="1800" b="0" i="0" u="none" strike="noStrike" cap="none" normalizeH="0" baseline="0" smtClean="0">
                <a:ln>
                  <a:noFill/>
                </a:ln>
                <a:solidFill>
                  <a:schemeClr val="tx1"/>
                </a:solidFill>
                <a:effectLst/>
                <a:latin typeface="Arial" pitchFamily="34" charset="0"/>
              </a:endParaRPr>
            </a:p>
          </p:txBody>
        </p:sp>
        <p:sp>
          <p:nvSpPr>
            <p:cNvPr id="23554" name="Text Box 2"/>
            <p:cNvSpPr txBox="1">
              <a:spLocks noChangeArrowheads="1"/>
            </p:cNvSpPr>
            <p:nvPr/>
          </p:nvSpPr>
          <p:spPr bwMode="auto">
            <a:xfrm>
              <a:off x="6462" y="8685"/>
              <a:ext cx="1364" cy="3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Dogwood Street</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Types of Angles</a:t>
            </a:r>
            <a:endParaRPr lang="en-US" dirty="0"/>
          </a:p>
        </p:txBody>
      </p:sp>
      <p:sp>
        <p:nvSpPr>
          <p:cNvPr id="9" name="Content Placeholder 2"/>
          <p:cNvSpPr txBox="1">
            <a:spLocks/>
          </p:cNvSpPr>
          <p:nvPr/>
        </p:nvSpPr>
        <p:spPr>
          <a:xfrm>
            <a:off x="457200" y="1371600"/>
            <a:ext cx="82296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dk1"/>
                </a:solidFill>
                <a:effectLst/>
                <a:uLnTx/>
                <a:uFillTx/>
                <a:latin typeface="+mn-lt"/>
                <a:ea typeface="+mn-ea"/>
                <a:cs typeface="+mn-cs"/>
              </a:rPr>
              <a:t>Acute</a:t>
            </a:r>
            <a:r>
              <a:rPr kumimoji="0" lang="en-US" sz="2000" b="0" i="0" u="none" strike="noStrike" kern="1200" cap="none" spc="0" normalizeH="0" noProof="0" dirty="0" smtClean="0">
                <a:ln>
                  <a:noFill/>
                </a:ln>
                <a:solidFill>
                  <a:schemeClr val="dk1"/>
                </a:solidFill>
                <a:effectLst/>
                <a:uLnTx/>
                <a:uFillTx/>
                <a:latin typeface="+mn-lt"/>
                <a:ea typeface="+mn-ea"/>
                <a:cs typeface="+mn-cs"/>
              </a:rPr>
              <a:t> Angles</a:t>
            </a:r>
          </a:p>
          <a:p>
            <a:pPr marL="914400" lvl="1" indent="-457200">
              <a:spcBef>
                <a:spcPct val="20000"/>
              </a:spcBef>
              <a:buFont typeface="Arial" pitchFamily="34" charset="0"/>
              <a:buChar char="•"/>
            </a:pPr>
            <a:r>
              <a:rPr lang="en-US" sz="2000" baseline="0" dirty="0" smtClean="0"/>
              <a:t>Less</a:t>
            </a:r>
            <a:r>
              <a:rPr lang="en-US" sz="2000" dirty="0" smtClean="0"/>
              <a:t> than 90 </a:t>
            </a:r>
            <a:r>
              <a:rPr lang="en-US" sz="2000" b="1" dirty="0" smtClean="0"/>
              <a:t>°</a:t>
            </a:r>
          </a:p>
          <a:p>
            <a:pPr marL="1371600" lvl="2" indent="-457200">
              <a:spcBef>
                <a:spcPct val="20000"/>
              </a:spcBef>
              <a:buFont typeface="Arial" pitchFamily="34" charset="0"/>
              <a:buChar char="•"/>
            </a:pPr>
            <a:r>
              <a:rPr lang="en-US" sz="2000" dirty="0" smtClean="0"/>
              <a:t>1 </a:t>
            </a:r>
            <a:r>
              <a:rPr lang="en-US" sz="2000" b="1" dirty="0" smtClean="0"/>
              <a:t>°</a:t>
            </a:r>
            <a:r>
              <a:rPr lang="en-US" sz="2000" dirty="0" smtClean="0"/>
              <a:t> - 89 </a:t>
            </a:r>
            <a:r>
              <a:rPr lang="en-US" sz="2000" b="1" dirty="0" smtClean="0"/>
              <a:t>°</a:t>
            </a:r>
          </a:p>
          <a:p>
            <a:pPr marL="457200" indent="-457200">
              <a:spcBef>
                <a:spcPct val="20000"/>
              </a:spcBef>
              <a:buFont typeface="Arial" pitchFamily="34" charset="0"/>
              <a:buChar char="•"/>
            </a:pPr>
            <a:endParaRPr lang="en-US" sz="2000" dirty="0" smtClean="0"/>
          </a:p>
          <a:p>
            <a:pPr marL="457200" indent="-457200">
              <a:spcBef>
                <a:spcPct val="20000"/>
              </a:spcBef>
              <a:buFont typeface="Arial" pitchFamily="34" charset="0"/>
              <a:buChar char="•"/>
            </a:pPr>
            <a:r>
              <a:rPr lang="en-US" sz="2000" dirty="0" smtClean="0"/>
              <a:t>Right Angles aka Perpendicular Lines</a:t>
            </a:r>
          </a:p>
          <a:p>
            <a:pPr marL="914400" lvl="1" indent="-457200">
              <a:spcBef>
                <a:spcPct val="20000"/>
              </a:spcBef>
              <a:buFont typeface="Arial" pitchFamily="34" charset="0"/>
              <a:buChar char="•"/>
            </a:pPr>
            <a:r>
              <a:rPr lang="en-US" sz="2000" dirty="0" smtClean="0"/>
              <a:t>Exactly 90</a:t>
            </a:r>
            <a:r>
              <a:rPr lang="en-US" sz="2000" b="1" dirty="0" smtClean="0"/>
              <a:t> °</a:t>
            </a:r>
          </a:p>
          <a:p>
            <a:pPr marL="457200" indent="-457200">
              <a:spcBef>
                <a:spcPct val="20000"/>
              </a:spcBef>
              <a:buFont typeface="Arial" pitchFamily="34" charset="0"/>
              <a:buChar char="•"/>
            </a:pPr>
            <a:endParaRPr lang="en-US" sz="2000" dirty="0" smtClean="0"/>
          </a:p>
          <a:p>
            <a:pPr marL="457200" indent="-457200">
              <a:spcBef>
                <a:spcPct val="20000"/>
              </a:spcBef>
              <a:buFont typeface="Arial" pitchFamily="34" charset="0"/>
              <a:buChar char="•"/>
            </a:pPr>
            <a:r>
              <a:rPr lang="en-US" sz="2000" dirty="0" smtClean="0"/>
              <a:t>Obtuse Angles</a:t>
            </a:r>
          </a:p>
          <a:p>
            <a:pPr marL="914400" lvl="1" indent="-457200">
              <a:spcBef>
                <a:spcPct val="20000"/>
              </a:spcBef>
              <a:buFont typeface="Arial" pitchFamily="34" charset="0"/>
              <a:buChar char="•"/>
            </a:pPr>
            <a:r>
              <a:rPr lang="en-US" sz="2000" dirty="0" smtClean="0"/>
              <a:t>Larger than 90</a:t>
            </a:r>
            <a:r>
              <a:rPr lang="en-US" sz="2000" b="1" dirty="0" smtClean="0"/>
              <a:t> °</a:t>
            </a:r>
          </a:p>
          <a:p>
            <a:pPr marL="1371600" lvl="2" indent="-457200">
              <a:spcBef>
                <a:spcPct val="20000"/>
              </a:spcBef>
              <a:buFont typeface="Arial" pitchFamily="34" charset="0"/>
              <a:buChar char="•"/>
            </a:pPr>
            <a:r>
              <a:rPr lang="en-US" sz="2000" dirty="0" smtClean="0"/>
              <a:t>91 ° - 179 °</a:t>
            </a:r>
          </a:p>
          <a:p>
            <a:pPr marL="457200" indent="-457200">
              <a:spcBef>
                <a:spcPct val="20000"/>
              </a:spcBef>
              <a:buFont typeface="Arial" pitchFamily="34" charset="0"/>
              <a:buChar char="•"/>
            </a:pPr>
            <a:endParaRPr lang="en-US" sz="2000" dirty="0" smtClean="0"/>
          </a:p>
          <a:p>
            <a:pPr marL="457200" indent="-457200">
              <a:spcBef>
                <a:spcPct val="20000"/>
              </a:spcBef>
              <a:buFont typeface="Arial" pitchFamily="34" charset="0"/>
              <a:buChar char="•"/>
            </a:pPr>
            <a:r>
              <a:rPr lang="en-US" sz="2000" dirty="0" smtClean="0"/>
              <a:t>Straight Angles</a:t>
            </a:r>
          </a:p>
          <a:p>
            <a:pPr marL="914400" lvl="1" indent="-457200">
              <a:spcBef>
                <a:spcPct val="20000"/>
              </a:spcBef>
              <a:buFont typeface="Arial" pitchFamily="34" charset="0"/>
              <a:buChar char="•"/>
            </a:pPr>
            <a:r>
              <a:rPr lang="en-US" sz="2000" dirty="0" smtClean="0"/>
              <a:t>Exactly 180</a:t>
            </a:r>
            <a:r>
              <a:rPr lang="en-US" sz="2000" b="1" dirty="0" smtClean="0"/>
              <a:t> °</a:t>
            </a:r>
            <a:endParaRPr lang="en-US" sz="2000" dirty="0" smtClean="0"/>
          </a:p>
          <a:p>
            <a:pPr marL="914400" lvl="1" indent="-457200">
              <a:spcBef>
                <a:spcPct val="20000"/>
              </a:spcBef>
              <a:buFont typeface="Arial" pitchFamily="34" charset="0"/>
              <a:buChar char="•"/>
            </a:pPr>
            <a:endParaRPr kumimoji="0" lang="en-US" sz="20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5" name="Straight Arrow Connector 4"/>
          <p:cNvCxnSpPr/>
          <p:nvPr/>
        </p:nvCxnSpPr>
        <p:spPr>
          <a:xfrm flipV="1">
            <a:off x="3733800" y="1600200"/>
            <a:ext cx="1600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33800" y="1981200"/>
            <a:ext cx="1524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38800" y="3581400"/>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Arrow Connector 13"/>
          <p:cNvCxnSpPr/>
          <p:nvPr/>
        </p:nvCxnSpPr>
        <p:spPr>
          <a:xfrm>
            <a:off x="5638800" y="37338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a:off x="5219700" y="33147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495800"/>
            <a:ext cx="1600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505200" y="4114800"/>
            <a:ext cx="7620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81400" y="5867400"/>
            <a:ext cx="31242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fontScale="90000"/>
          </a:bodyPr>
          <a:lstStyle/>
          <a:p>
            <a:r>
              <a:rPr lang="en-US" dirty="0" smtClean="0"/>
              <a:t>Angles within Circles</a:t>
            </a:r>
            <a:endParaRPr lang="en-US" dirty="0"/>
          </a:p>
        </p:txBody>
      </p:sp>
      <p:sp>
        <p:nvSpPr>
          <p:cNvPr id="9" name="Content Placeholder 2"/>
          <p:cNvSpPr txBox="1">
            <a:spLocks/>
          </p:cNvSpPr>
          <p:nvPr/>
        </p:nvSpPr>
        <p:spPr>
          <a:xfrm>
            <a:off x="457200" y="1066800"/>
            <a:ext cx="8229600" cy="5638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indent="-457200">
              <a:spcBef>
                <a:spcPct val="20000"/>
              </a:spcBef>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No</a:t>
            </a:r>
            <a:r>
              <a:rPr kumimoji="0" lang="en-US" sz="2800" b="0" i="0" u="none" strike="noStrike" kern="1200" cap="none" spc="0" normalizeH="0" noProof="0" dirty="0" smtClean="0">
                <a:ln>
                  <a:noFill/>
                </a:ln>
                <a:solidFill>
                  <a:schemeClr val="dk1"/>
                </a:solidFill>
                <a:effectLst/>
                <a:uLnTx/>
                <a:uFillTx/>
                <a:latin typeface="+mn-lt"/>
                <a:ea typeface="+mn-ea"/>
                <a:cs typeface="+mn-cs"/>
              </a:rPr>
              <a:t> matter how big or small a circle is, </a:t>
            </a:r>
          </a:p>
          <a:p>
            <a:pPr marL="457200" indent="-457200">
              <a:spcBef>
                <a:spcPct val="20000"/>
              </a:spcBef>
            </a:pPr>
            <a:r>
              <a:rPr kumimoji="0" lang="en-US" sz="2800" b="0" i="0" u="none" strike="noStrike" kern="1200" cap="none" spc="0" normalizeH="0" noProof="0" dirty="0" smtClean="0">
                <a:ln>
                  <a:noFill/>
                </a:ln>
                <a:solidFill>
                  <a:schemeClr val="dk1"/>
                </a:solidFill>
                <a:effectLst/>
                <a:uLnTx/>
                <a:uFillTx/>
                <a:latin typeface="+mn-lt"/>
                <a:ea typeface="+mn-ea"/>
                <a:cs typeface="+mn-cs"/>
              </a:rPr>
              <a:t>it ALWAYS has 360</a:t>
            </a:r>
            <a:r>
              <a:rPr lang="en-US" sz="2800" dirty="0" smtClean="0"/>
              <a:t>°</a:t>
            </a:r>
            <a:r>
              <a:rPr kumimoji="0" lang="en-US" sz="2800" b="0" i="0" u="none" strike="noStrike" kern="1200" cap="none" spc="0" normalizeH="0" noProof="0" dirty="0" smtClean="0">
                <a:ln>
                  <a:noFill/>
                </a:ln>
                <a:solidFill>
                  <a:schemeClr val="dk1"/>
                </a:solidFill>
                <a:effectLst/>
                <a:uLnTx/>
                <a:uFillTx/>
                <a:latin typeface="+mn-lt"/>
                <a:ea typeface="+mn-ea"/>
                <a:cs typeface="+mn-cs"/>
              </a:rPr>
              <a:t>!</a:t>
            </a:r>
          </a:p>
          <a:p>
            <a:pPr marL="457200" indent="-457200">
              <a:spcBef>
                <a:spcPct val="20000"/>
              </a:spcBef>
            </a:pPr>
            <a:endParaRPr lang="en-US" sz="2800" dirty="0" smtClean="0"/>
          </a:p>
          <a:p>
            <a:pPr marL="457200" indent="-457200">
              <a:spcBef>
                <a:spcPct val="20000"/>
              </a:spcBef>
            </a:pPr>
            <a:r>
              <a:rPr lang="en-US" sz="2800" dirty="0" smtClean="0"/>
              <a:t>Half of a circle </a:t>
            </a:r>
          </a:p>
          <a:p>
            <a:pPr marL="457200" indent="-457200">
              <a:spcBef>
                <a:spcPct val="20000"/>
              </a:spcBef>
            </a:pPr>
            <a:r>
              <a:rPr lang="en-US" sz="2800" dirty="0" smtClean="0"/>
              <a:t>is ALWAYS 180°!</a:t>
            </a:r>
          </a:p>
          <a:p>
            <a:pPr marL="457200" indent="-457200">
              <a:spcBef>
                <a:spcPct val="20000"/>
              </a:spcBef>
            </a:pPr>
            <a:endParaRPr kumimoji="0" lang="en-US" sz="2800" b="0" i="0" u="none" strike="noStrike" kern="1200" cap="none" spc="0" normalizeH="0" noProof="0" dirty="0" smtClean="0">
              <a:ln>
                <a:noFill/>
              </a:ln>
              <a:solidFill>
                <a:schemeClr val="dk1"/>
              </a:solidFill>
              <a:effectLst/>
              <a:uLnTx/>
              <a:uFillTx/>
              <a:latin typeface="+mn-lt"/>
              <a:ea typeface="+mn-ea"/>
              <a:cs typeface="+mn-cs"/>
            </a:endParaRPr>
          </a:p>
          <a:p>
            <a:pPr marL="457200" indent="-457200">
              <a:spcBef>
                <a:spcPct val="20000"/>
              </a:spcBef>
            </a:pPr>
            <a:r>
              <a:rPr lang="en-US" sz="2800" noProof="0" dirty="0" smtClean="0"/>
              <a:t>A quarter (1/4) of a circle </a:t>
            </a:r>
          </a:p>
          <a:p>
            <a:pPr marL="457200" indent="-457200">
              <a:spcBef>
                <a:spcPct val="20000"/>
              </a:spcBef>
            </a:pPr>
            <a:r>
              <a:rPr lang="en-US" sz="2800" noProof="0" dirty="0" smtClean="0"/>
              <a:t>is ALWAYS 90</a:t>
            </a:r>
            <a:r>
              <a:rPr lang="en-US" sz="2800" dirty="0" smtClean="0"/>
              <a:t>°!</a:t>
            </a:r>
          </a:p>
          <a:p>
            <a:pPr marL="457200" indent="-457200">
              <a:spcBef>
                <a:spcPct val="20000"/>
              </a:spcBef>
            </a:pPr>
            <a:endParaRPr lang="en-US" sz="2800" dirty="0" smtClean="0"/>
          </a:p>
          <a:p>
            <a:pPr marL="457200" indent="-457200">
              <a:spcBef>
                <a:spcPct val="20000"/>
              </a:spcBef>
            </a:pPr>
            <a:r>
              <a:rPr lang="en-US" sz="2800" dirty="0" smtClean="0"/>
              <a:t>An eight (1/8) of a circle </a:t>
            </a:r>
          </a:p>
          <a:p>
            <a:pPr marL="457200" indent="-457200">
              <a:spcBef>
                <a:spcPct val="20000"/>
              </a:spcBef>
            </a:pPr>
            <a:r>
              <a:rPr lang="en-US" sz="2800" dirty="0" smtClean="0"/>
              <a:t>is ALWAYS 45°!</a:t>
            </a:r>
          </a:p>
          <a:p>
            <a:pPr marL="457200" indent="-457200">
              <a:spcBef>
                <a:spcPct val="20000"/>
              </a:spcBef>
            </a:pPr>
            <a:endParaRPr lang="en-US" sz="2800" dirty="0" smtClean="0"/>
          </a:p>
          <a:p>
            <a:pPr marL="457200" indent="-457200">
              <a:spcBef>
                <a:spcPct val="20000"/>
              </a:spcBef>
            </a:pPr>
            <a:endParaRPr kumimoji="0" lang="en-US" sz="2800" b="0" i="0" u="none" strike="noStrike" kern="1200" cap="none" spc="0" normalizeH="0" noProof="0" dirty="0" smtClean="0">
              <a:ln>
                <a:noFill/>
              </a:ln>
              <a:solidFill>
                <a:schemeClr val="dk1"/>
              </a:solidFill>
              <a:effectLst/>
              <a:uLnTx/>
              <a:uFillTx/>
              <a:latin typeface="+mn-lt"/>
              <a:ea typeface="+mn-ea"/>
              <a:cs typeface="+mn-cs"/>
            </a:endParaRPr>
          </a:p>
          <a:p>
            <a:pPr marL="457200" indent="-457200">
              <a:spcBef>
                <a:spcPct val="20000"/>
              </a:spcBef>
            </a:pPr>
            <a:endParaRPr lang="en-US" sz="2800" baseline="0" dirty="0" smtClean="0"/>
          </a:p>
          <a:p>
            <a:pPr marL="457200" indent="-457200">
              <a:spcBef>
                <a:spcPct val="20000"/>
              </a:spcBef>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Picture 3"/>
          <p:cNvPicPr/>
          <p:nvPr/>
        </p:nvPicPr>
        <p:blipFill>
          <a:blip r:embed="rId2" cstate="print"/>
          <a:srcRect l="17829" t="20612" r="60396" b="46039"/>
          <a:stretch>
            <a:fillRect/>
          </a:stretch>
        </p:blipFill>
        <p:spPr bwMode="auto">
          <a:xfrm>
            <a:off x="6705600" y="1295400"/>
            <a:ext cx="1600200" cy="1600200"/>
          </a:xfrm>
          <a:prstGeom prst="rect">
            <a:avLst/>
          </a:prstGeom>
          <a:noFill/>
          <a:ln w="9525">
            <a:noFill/>
            <a:miter lim="800000"/>
            <a:headEnd/>
            <a:tailEnd/>
          </a:ln>
        </p:spPr>
      </p:pic>
      <p:pic>
        <p:nvPicPr>
          <p:cNvPr id="5" name="Picture 4"/>
          <p:cNvPicPr/>
          <p:nvPr/>
        </p:nvPicPr>
        <p:blipFill>
          <a:blip r:embed="rId2" cstate="print"/>
          <a:srcRect l="39459" t="21578" r="38900" b="45243"/>
          <a:stretch>
            <a:fillRect/>
          </a:stretch>
        </p:blipFill>
        <p:spPr bwMode="auto">
          <a:xfrm>
            <a:off x="3352800" y="2286000"/>
            <a:ext cx="1524000" cy="1538377"/>
          </a:xfrm>
          <a:prstGeom prst="rect">
            <a:avLst/>
          </a:prstGeom>
          <a:noFill/>
          <a:ln w="9525">
            <a:noFill/>
            <a:miter lim="800000"/>
            <a:headEnd/>
            <a:tailEnd/>
          </a:ln>
        </p:spPr>
      </p:pic>
      <p:pic>
        <p:nvPicPr>
          <p:cNvPr id="6" name="Picture 5"/>
          <p:cNvPicPr/>
          <p:nvPr/>
        </p:nvPicPr>
        <p:blipFill>
          <a:blip r:embed="rId2" cstate="print"/>
          <a:srcRect l="61382" t="21770" r="17131" b="45575"/>
          <a:stretch>
            <a:fillRect/>
          </a:stretch>
        </p:blipFill>
        <p:spPr bwMode="auto">
          <a:xfrm>
            <a:off x="5334000" y="3276600"/>
            <a:ext cx="1600200" cy="1521125"/>
          </a:xfrm>
          <a:prstGeom prst="rect">
            <a:avLst/>
          </a:prstGeom>
          <a:noFill/>
          <a:ln w="9525">
            <a:noFill/>
            <a:miter lim="800000"/>
            <a:headEnd/>
            <a:tailEnd/>
          </a:ln>
        </p:spPr>
      </p:pic>
      <p:pic>
        <p:nvPicPr>
          <p:cNvPr id="8" name="Picture 7"/>
          <p:cNvPicPr/>
          <p:nvPr/>
        </p:nvPicPr>
        <p:blipFill>
          <a:blip r:embed="rId2" cstate="print"/>
          <a:srcRect l="18728" t="53828" r="59670" b="13152"/>
          <a:stretch>
            <a:fillRect/>
          </a:stretch>
        </p:blipFill>
        <p:spPr bwMode="auto">
          <a:xfrm>
            <a:off x="4572000" y="4876800"/>
            <a:ext cx="1600200" cy="167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Measuring Angles with Protractors</a:t>
            </a:r>
            <a:endParaRPr lang="en-US" dirty="0"/>
          </a:p>
        </p:txBody>
      </p:sp>
      <p:pic>
        <p:nvPicPr>
          <p:cNvPr id="5" name="Picture 4"/>
          <p:cNvPicPr/>
          <p:nvPr/>
        </p:nvPicPr>
        <p:blipFill>
          <a:blip r:embed="rId2" cstate="print"/>
          <a:srcRect l="18988" t="10661" r="17277" b="7292"/>
          <a:stretch>
            <a:fillRect/>
          </a:stretch>
        </p:blipFill>
        <p:spPr bwMode="auto">
          <a:xfrm>
            <a:off x="228600" y="1600200"/>
            <a:ext cx="4343400" cy="4800600"/>
          </a:xfrm>
          <a:prstGeom prst="rect">
            <a:avLst/>
          </a:prstGeom>
          <a:noFill/>
          <a:ln w="9525">
            <a:noFill/>
            <a:miter lim="800000"/>
            <a:headEnd/>
            <a:tailEnd/>
          </a:ln>
        </p:spPr>
      </p:pic>
      <p:pic>
        <p:nvPicPr>
          <p:cNvPr id="6" name="Picture 5"/>
          <p:cNvPicPr/>
          <p:nvPr/>
        </p:nvPicPr>
        <p:blipFill>
          <a:blip r:embed="rId3" cstate="print"/>
          <a:srcRect l="18848" t="31518" r="16986" b="14484"/>
          <a:stretch>
            <a:fillRect/>
          </a:stretch>
        </p:blipFill>
        <p:spPr bwMode="auto">
          <a:xfrm>
            <a:off x="4572000" y="1676400"/>
            <a:ext cx="4343400" cy="4800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80protractor"/>
          <p:cNvPicPr>
            <a:picLocks noChangeAspect="1" noChangeArrowheads="1"/>
          </p:cNvPicPr>
          <p:nvPr/>
        </p:nvPicPr>
        <p:blipFill>
          <a:blip r:embed="rId2" cstate="print"/>
          <a:srcRect/>
          <a:stretch>
            <a:fillRect/>
          </a:stretch>
        </p:blipFill>
        <p:spPr bwMode="auto">
          <a:xfrm>
            <a:off x="4267200" y="3276600"/>
            <a:ext cx="4533672" cy="2743200"/>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practice  with Angles</a:t>
            </a:r>
            <a:endParaRPr lang="en-US" dirty="0"/>
          </a:p>
        </p:txBody>
      </p:sp>
      <p:pic>
        <p:nvPicPr>
          <p:cNvPr id="27650" name="Picture 2" descr="180protractor"/>
          <p:cNvPicPr>
            <a:picLocks noChangeAspect="1" noChangeArrowheads="1"/>
          </p:cNvPicPr>
          <p:nvPr/>
        </p:nvPicPr>
        <p:blipFill>
          <a:blip r:embed="rId2" cstate="print"/>
          <a:srcRect/>
          <a:stretch>
            <a:fillRect/>
          </a:stretch>
        </p:blipFill>
        <p:spPr bwMode="auto">
          <a:xfrm>
            <a:off x="304799" y="1524000"/>
            <a:ext cx="4191001" cy="2535859"/>
          </a:xfrm>
          <a:prstGeom prst="rect">
            <a:avLst/>
          </a:prstGeom>
          <a:noFill/>
          <a:ln w="9525">
            <a:noFill/>
            <a:miter lim="800000"/>
            <a:headEnd/>
            <a:tailEnd/>
          </a:ln>
        </p:spPr>
      </p:pic>
      <p:cxnSp>
        <p:nvCxnSpPr>
          <p:cNvPr id="27651" name="AutoShape 3"/>
          <p:cNvCxnSpPr>
            <a:cxnSpLocks noChangeShapeType="1"/>
            <a:endCxn id="27650" idx="0"/>
          </p:cNvCxnSpPr>
          <p:nvPr/>
        </p:nvCxnSpPr>
        <p:spPr bwMode="auto">
          <a:xfrm flipH="1" flipV="1">
            <a:off x="2400300" y="1524000"/>
            <a:ext cx="12700" cy="2054226"/>
          </a:xfrm>
          <a:prstGeom prst="straightConnector1">
            <a:avLst/>
          </a:prstGeom>
          <a:noFill/>
          <a:ln w="28575">
            <a:solidFill>
              <a:srgbClr val="000000"/>
            </a:solidFill>
            <a:round/>
            <a:headEnd/>
            <a:tailEnd type="triangle" w="med" len="med"/>
          </a:ln>
          <a:effectLst/>
        </p:spPr>
      </p:cxnSp>
      <p:cxnSp>
        <p:nvCxnSpPr>
          <p:cNvPr id="27652" name="AutoShape 4"/>
          <p:cNvCxnSpPr>
            <a:cxnSpLocks noChangeShapeType="1"/>
          </p:cNvCxnSpPr>
          <p:nvPr/>
        </p:nvCxnSpPr>
        <p:spPr bwMode="auto">
          <a:xfrm flipV="1">
            <a:off x="2438400" y="2057400"/>
            <a:ext cx="1295400" cy="1520826"/>
          </a:xfrm>
          <a:prstGeom prst="straightConnector1">
            <a:avLst/>
          </a:prstGeom>
          <a:noFill/>
          <a:ln w="28575">
            <a:solidFill>
              <a:srgbClr val="000000"/>
            </a:solidFill>
            <a:round/>
            <a:headEnd/>
            <a:tailEnd type="triangle" w="med" len="med"/>
          </a:ln>
          <a:effectLst/>
        </p:spPr>
      </p:cxnSp>
      <p:cxnSp>
        <p:nvCxnSpPr>
          <p:cNvPr id="27654" name="AutoShape 6"/>
          <p:cNvCxnSpPr>
            <a:cxnSpLocks noChangeShapeType="1"/>
          </p:cNvCxnSpPr>
          <p:nvPr/>
        </p:nvCxnSpPr>
        <p:spPr bwMode="auto">
          <a:xfrm flipH="1">
            <a:off x="4826000" y="5511800"/>
            <a:ext cx="1714500" cy="0"/>
          </a:xfrm>
          <a:prstGeom prst="straightConnector1">
            <a:avLst/>
          </a:prstGeom>
          <a:noFill/>
          <a:ln w="28575">
            <a:solidFill>
              <a:srgbClr val="000000"/>
            </a:solidFill>
            <a:round/>
            <a:headEnd/>
            <a:tailEnd type="triangle" w="med" len="med"/>
          </a:ln>
          <a:effectLst/>
        </p:spPr>
      </p:cxnSp>
      <p:cxnSp>
        <p:nvCxnSpPr>
          <p:cNvPr id="27655" name="AutoShape 7"/>
          <p:cNvCxnSpPr>
            <a:cxnSpLocks noChangeShapeType="1"/>
          </p:cNvCxnSpPr>
          <p:nvPr/>
        </p:nvCxnSpPr>
        <p:spPr bwMode="auto">
          <a:xfrm flipV="1">
            <a:off x="6553200" y="3810000"/>
            <a:ext cx="1447800" cy="1701800"/>
          </a:xfrm>
          <a:prstGeom prst="straightConnector1">
            <a:avLst/>
          </a:prstGeom>
          <a:noFill/>
          <a:ln w="28575">
            <a:solidFill>
              <a:srgbClr val="000000"/>
            </a:solidFill>
            <a:round/>
            <a:headEnd/>
            <a:tailEnd type="triangle" w="med" len="med"/>
          </a:ln>
          <a:effectLst/>
        </p:spPr>
      </p:cxnSp>
      <p:sp>
        <p:nvSpPr>
          <p:cNvPr id="18" name="TextBox 17"/>
          <p:cNvSpPr txBox="1"/>
          <p:nvPr/>
        </p:nvSpPr>
        <p:spPr>
          <a:xfrm>
            <a:off x="4419600" y="1371600"/>
            <a:ext cx="4267200" cy="1200329"/>
          </a:xfrm>
          <a:prstGeom prst="rect">
            <a:avLst/>
          </a:prstGeom>
          <a:noFill/>
        </p:spPr>
        <p:txBody>
          <a:bodyPr wrap="square" rtlCol="0">
            <a:spAutoFit/>
          </a:bodyPr>
          <a:lstStyle/>
          <a:p>
            <a:r>
              <a:rPr lang="en-US" dirty="0" smtClean="0"/>
              <a:t>What type of angle do you see?</a:t>
            </a:r>
          </a:p>
          <a:p>
            <a:endParaRPr lang="en-US" dirty="0" smtClean="0"/>
          </a:p>
          <a:p>
            <a:endParaRPr lang="en-US" dirty="0" smtClean="0"/>
          </a:p>
          <a:p>
            <a:r>
              <a:rPr lang="en-US" dirty="0" smtClean="0"/>
              <a:t>What is the measure of the angle?</a:t>
            </a:r>
            <a:endParaRPr lang="en-US" dirty="0"/>
          </a:p>
        </p:txBody>
      </p:sp>
      <p:sp>
        <p:nvSpPr>
          <p:cNvPr id="19" name="TextBox 18"/>
          <p:cNvSpPr txBox="1"/>
          <p:nvPr/>
        </p:nvSpPr>
        <p:spPr>
          <a:xfrm>
            <a:off x="0" y="4724400"/>
            <a:ext cx="4267200" cy="1200329"/>
          </a:xfrm>
          <a:prstGeom prst="rect">
            <a:avLst/>
          </a:prstGeom>
          <a:noFill/>
        </p:spPr>
        <p:txBody>
          <a:bodyPr wrap="square" rtlCol="0">
            <a:spAutoFit/>
          </a:bodyPr>
          <a:lstStyle/>
          <a:p>
            <a:r>
              <a:rPr lang="en-US" dirty="0" smtClean="0"/>
              <a:t>What type of angle do you see?</a:t>
            </a:r>
          </a:p>
          <a:p>
            <a:endParaRPr lang="en-US" dirty="0" smtClean="0"/>
          </a:p>
          <a:p>
            <a:endParaRPr lang="en-US" dirty="0" smtClean="0"/>
          </a:p>
          <a:p>
            <a:r>
              <a:rPr lang="en-US" dirty="0" smtClean="0"/>
              <a:t>What is the measure of the angle?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Decomposing Angles</a:t>
            </a:r>
            <a:endParaRPr lang="en-US" dirty="0"/>
          </a:p>
        </p:txBody>
      </p:sp>
      <p:sp>
        <p:nvSpPr>
          <p:cNvPr id="9" name="Content Placeholder 2"/>
          <p:cNvSpPr txBox="1">
            <a:spLocks/>
          </p:cNvSpPr>
          <p:nvPr/>
        </p:nvSpPr>
        <p:spPr>
          <a:xfrm>
            <a:off x="457200" y="1600200"/>
            <a:ext cx="8229600" cy="464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endParaRPr lang="en-US" sz="4000" dirty="0" smtClean="0"/>
          </a:p>
          <a:p>
            <a:pPr marL="457200" marR="0" lvl="0" indent="-457200" algn="ctr" defTabSz="914400" rtl="0" eaLnBrk="1" fontAlgn="auto" latinLnBrk="0" hangingPunct="1">
              <a:lnSpc>
                <a:spcPct val="100000"/>
              </a:lnSpc>
              <a:spcBef>
                <a:spcPct val="20000"/>
              </a:spcBef>
              <a:spcAft>
                <a:spcPts val="0"/>
              </a:spcAft>
              <a:buClrTx/>
              <a:buSzTx/>
              <a:tabLst/>
              <a:defRPr/>
            </a:pPr>
            <a:r>
              <a:rPr lang="en-US" sz="4000" dirty="0" smtClean="0"/>
              <a:t>When we decompose angles, we break them down into two smaller angles.</a:t>
            </a: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Decomposing Angles</a:t>
            </a:r>
            <a:br>
              <a:rPr lang="en-US" dirty="0" smtClean="0"/>
            </a:br>
            <a:r>
              <a:rPr lang="en-US" dirty="0" smtClean="0"/>
              <a:t>practice</a:t>
            </a:r>
            <a:endParaRPr lang="en-US" dirty="0"/>
          </a:p>
        </p:txBody>
      </p:sp>
      <p:sp>
        <p:nvSpPr>
          <p:cNvPr id="9" name="Content Placeholder 2"/>
          <p:cNvSpPr txBox="1">
            <a:spLocks/>
          </p:cNvSpPr>
          <p:nvPr/>
        </p:nvSpPr>
        <p:spPr>
          <a:xfrm>
            <a:off x="457200" y="1600200"/>
            <a:ext cx="8229600" cy="464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Picture 3"/>
          <p:cNvPicPr/>
          <p:nvPr/>
        </p:nvPicPr>
        <p:blipFill>
          <a:blip r:embed="rId2" cstate="print"/>
          <a:srcRect l="2874" t="22042" r="20325" b="12525"/>
          <a:stretch>
            <a:fillRect/>
          </a:stretch>
        </p:blipFill>
        <p:spPr bwMode="auto">
          <a:xfrm>
            <a:off x="609600" y="1600200"/>
            <a:ext cx="8001000" cy="4419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dirty="0" smtClean="0"/>
              <a:t>Models of Division</a:t>
            </a:r>
            <a:endParaRPr lang="en-US"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lnSpcReduction="10000"/>
          </a:bodyPr>
          <a:lstStyle/>
          <a:p>
            <a:r>
              <a:rPr lang="en-US" sz="2800" dirty="0" smtClean="0"/>
              <a:t>In order to divide multi-digit whole numbers, we learned these strategies:</a:t>
            </a:r>
          </a:p>
          <a:p>
            <a:pPr lvl="1" algn="ctr">
              <a:buNone/>
            </a:pPr>
            <a:r>
              <a:rPr lang="en-US" sz="2400" dirty="0" smtClean="0"/>
              <a:t>(You’ll see these on the test)</a:t>
            </a:r>
          </a:p>
          <a:p>
            <a:pPr lvl="1"/>
            <a:r>
              <a:rPr lang="en-US" sz="2400" dirty="0" smtClean="0"/>
              <a:t>Area Method/Rectangular Array – Draw rectangular arrays to break apart the dividend, working horizontally</a:t>
            </a:r>
          </a:p>
          <a:p>
            <a:pPr lvl="1"/>
            <a:r>
              <a:rPr lang="en-US" sz="2400" dirty="0" smtClean="0"/>
              <a:t>Expanded Notation – Breaking apart the dividend, working vertically</a:t>
            </a:r>
          </a:p>
          <a:p>
            <a:pPr lvl="1" algn="ctr">
              <a:buNone/>
            </a:pPr>
            <a:r>
              <a:rPr lang="en-US" sz="2400" dirty="0" smtClean="0"/>
              <a:t>(Additional strategies we learned)</a:t>
            </a:r>
          </a:p>
          <a:p>
            <a:pPr lvl="1"/>
            <a:r>
              <a:rPr lang="en-US" sz="2400" dirty="0" smtClean="0"/>
              <a:t>Forgiving Method</a:t>
            </a:r>
          </a:p>
          <a:p>
            <a:pPr lvl="1"/>
            <a:r>
              <a:rPr lang="en-US" sz="2400" dirty="0" smtClean="0"/>
              <a:t>Andros Method</a:t>
            </a:r>
          </a:p>
          <a:p>
            <a:pPr lvl="1"/>
            <a:r>
              <a:rPr lang="en-US" sz="2400" dirty="0" smtClean="0"/>
              <a:t>Standard Algorithm/Burger Method</a:t>
            </a:r>
          </a:p>
          <a:p>
            <a:pPr lvl="1"/>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Complementary &amp; supplementary angles</a:t>
            </a:r>
            <a:endParaRPr lang="en-US" dirty="0"/>
          </a:p>
        </p:txBody>
      </p:sp>
      <p:sp>
        <p:nvSpPr>
          <p:cNvPr id="9" name="Content Placeholder 2"/>
          <p:cNvSpPr txBox="1">
            <a:spLocks/>
          </p:cNvSpPr>
          <p:nvPr/>
        </p:nvSpPr>
        <p:spPr>
          <a:xfrm>
            <a:off x="457200" y="1600200"/>
            <a:ext cx="8229600" cy="495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4"/>
          <p:cNvPicPr/>
          <p:nvPr/>
        </p:nvPicPr>
        <p:blipFill>
          <a:blip r:embed="rId2" cstate="print"/>
          <a:srcRect l="9989" t="21346" r="1597" b="12048"/>
          <a:stretch>
            <a:fillRect/>
          </a:stretch>
        </p:blipFill>
        <p:spPr bwMode="auto">
          <a:xfrm>
            <a:off x="609600" y="1752600"/>
            <a:ext cx="7848600" cy="472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Complementary &amp; supplementary angles</a:t>
            </a:r>
            <a:br>
              <a:rPr lang="en-US" dirty="0" smtClean="0"/>
            </a:br>
            <a:r>
              <a:rPr lang="en-US" dirty="0" smtClean="0"/>
              <a:t>Practice</a:t>
            </a:r>
            <a:endParaRPr lang="en-US" dirty="0"/>
          </a:p>
        </p:txBody>
      </p:sp>
      <p:sp>
        <p:nvSpPr>
          <p:cNvPr id="9" name="Content Placeholder 2"/>
          <p:cNvSpPr txBox="1">
            <a:spLocks/>
          </p:cNvSpPr>
          <p:nvPr/>
        </p:nvSpPr>
        <p:spPr>
          <a:xfrm>
            <a:off x="457200" y="1905000"/>
            <a:ext cx="8229600" cy="4648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Picture 5"/>
          <p:cNvPicPr/>
          <p:nvPr/>
        </p:nvPicPr>
        <p:blipFill>
          <a:blip r:embed="rId2" cstate="print"/>
          <a:srcRect l="12601" t="21810" r="13530" b="8814"/>
          <a:stretch>
            <a:fillRect/>
          </a:stretch>
        </p:blipFill>
        <p:spPr bwMode="auto">
          <a:xfrm>
            <a:off x="609600" y="1981200"/>
            <a:ext cx="8001000" cy="4343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Shape Attributes</a:t>
            </a:r>
            <a:endParaRPr lang="en-US" dirty="0"/>
          </a:p>
        </p:txBody>
      </p:sp>
      <p:sp>
        <p:nvSpPr>
          <p:cNvPr id="9" name="Content Placeholder 2"/>
          <p:cNvSpPr txBox="1">
            <a:spLocks/>
          </p:cNvSpPr>
          <p:nvPr/>
        </p:nvSpPr>
        <p:spPr>
          <a:xfrm>
            <a:off x="457200" y="1524000"/>
            <a:ext cx="82296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endParaRPr lang="en-US" sz="4000" dirty="0" smtClean="0"/>
          </a:p>
          <a:p>
            <a:pPr marL="457200" marR="0" lvl="0" indent="-457200" algn="ctr" defTabSz="914400" rtl="0" eaLnBrk="1" fontAlgn="auto" latinLnBrk="0" hangingPunct="1">
              <a:lnSpc>
                <a:spcPct val="100000"/>
              </a:lnSpc>
              <a:spcBef>
                <a:spcPct val="20000"/>
              </a:spcBef>
              <a:spcAft>
                <a:spcPts val="0"/>
              </a:spcAft>
              <a:buClrTx/>
              <a:buSzTx/>
              <a:tabLst/>
              <a:defRPr/>
            </a:pPr>
            <a:r>
              <a:rPr lang="en-US" sz="4000" dirty="0" smtClean="0"/>
              <a:t>Every two-dimensional shape has various attributes. They can have parallel lines, perpendicular lines, and the all different types of angles. </a:t>
            </a: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Shape Attributes</a:t>
            </a:r>
            <a:br>
              <a:rPr lang="en-US" dirty="0" smtClean="0"/>
            </a:br>
            <a:r>
              <a:rPr lang="en-US" dirty="0" smtClean="0"/>
              <a:t>Practice</a:t>
            </a:r>
            <a:endParaRPr lang="en-US" dirty="0"/>
          </a:p>
        </p:txBody>
      </p:sp>
      <p:sp>
        <p:nvSpPr>
          <p:cNvPr id="9" name="Content Placeholder 2"/>
          <p:cNvSpPr txBox="1">
            <a:spLocks/>
          </p:cNvSpPr>
          <p:nvPr/>
        </p:nvSpPr>
        <p:spPr>
          <a:xfrm>
            <a:off x="381000" y="1524000"/>
            <a:ext cx="83820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dk1"/>
                </a:solidFill>
                <a:effectLst/>
                <a:uLnTx/>
                <a:uFillTx/>
                <a:latin typeface="+mn-lt"/>
                <a:ea typeface="+mn-ea"/>
                <a:cs typeface="+mn-cs"/>
              </a:rPr>
              <a:t>List as many attributes</a:t>
            </a:r>
            <a:r>
              <a:rPr kumimoji="0" lang="en-US" sz="2800" b="0" i="0" u="none" strike="noStrike" kern="1200" cap="none" spc="0" normalizeH="0" noProof="0" dirty="0" smtClean="0">
                <a:ln>
                  <a:noFill/>
                </a:ln>
                <a:solidFill>
                  <a:schemeClr val="dk1"/>
                </a:solidFill>
                <a:effectLst/>
                <a:uLnTx/>
                <a:uFillTx/>
                <a:latin typeface="+mn-lt"/>
                <a:ea typeface="+mn-ea"/>
                <a:cs typeface="+mn-cs"/>
              </a:rPr>
              <a:t> as you can for each shape.</a:t>
            </a: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Picture 3"/>
          <p:cNvPicPr/>
          <p:nvPr/>
        </p:nvPicPr>
        <p:blipFill>
          <a:blip r:embed="rId2" cstate="print"/>
          <a:srcRect l="26553" t="24335" r="25988" b="10076"/>
          <a:stretch>
            <a:fillRect/>
          </a:stretch>
        </p:blipFill>
        <p:spPr bwMode="auto">
          <a:xfrm>
            <a:off x="1447800" y="2286000"/>
            <a:ext cx="5867400" cy="4114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Types of Triangles</a:t>
            </a:r>
            <a:endParaRPr lang="en-US" dirty="0"/>
          </a:p>
        </p:txBody>
      </p:sp>
      <p:sp>
        <p:nvSpPr>
          <p:cNvPr id="9" name="Content Placeholder 2"/>
          <p:cNvSpPr txBox="1">
            <a:spLocks/>
          </p:cNvSpPr>
          <p:nvPr/>
        </p:nvSpPr>
        <p:spPr>
          <a:xfrm>
            <a:off x="381000" y="1524000"/>
            <a:ext cx="83820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4"/>
          <p:cNvPicPr/>
          <p:nvPr/>
        </p:nvPicPr>
        <p:blipFill>
          <a:blip r:embed="rId2" cstate="print"/>
          <a:srcRect l="9987" t="19926" r="18438" b="28637"/>
          <a:stretch>
            <a:fillRect/>
          </a:stretch>
        </p:blipFill>
        <p:spPr bwMode="auto">
          <a:xfrm>
            <a:off x="533400" y="1752600"/>
            <a:ext cx="8077200" cy="4419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Types of Triangles</a:t>
            </a:r>
            <a:br>
              <a:rPr lang="en-US" dirty="0" smtClean="0"/>
            </a:br>
            <a:r>
              <a:rPr lang="en-US" dirty="0" smtClean="0"/>
              <a:t>Practice</a:t>
            </a:r>
            <a:endParaRPr lang="en-US" dirty="0"/>
          </a:p>
        </p:txBody>
      </p:sp>
      <p:sp>
        <p:nvSpPr>
          <p:cNvPr id="9" name="Content Placeholder 2"/>
          <p:cNvSpPr txBox="1">
            <a:spLocks/>
          </p:cNvSpPr>
          <p:nvPr/>
        </p:nvSpPr>
        <p:spPr>
          <a:xfrm>
            <a:off x="381000" y="1524000"/>
            <a:ext cx="83820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Picture 5"/>
          <p:cNvPicPr/>
          <p:nvPr/>
        </p:nvPicPr>
        <p:blipFill>
          <a:blip r:embed="rId2" cstate="print"/>
          <a:srcRect l="15359" t="25058" r="12200" b="11806"/>
          <a:stretch>
            <a:fillRect/>
          </a:stretch>
        </p:blipFill>
        <p:spPr bwMode="auto">
          <a:xfrm>
            <a:off x="457200" y="1600200"/>
            <a:ext cx="8229600" cy="4724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Lines of Symmetry</a:t>
            </a:r>
            <a:endParaRPr lang="en-US" dirty="0"/>
          </a:p>
        </p:txBody>
      </p:sp>
      <p:sp>
        <p:nvSpPr>
          <p:cNvPr id="9" name="Content Placeholder 2"/>
          <p:cNvSpPr txBox="1">
            <a:spLocks/>
          </p:cNvSpPr>
          <p:nvPr/>
        </p:nvSpPr>
        <p:spPr>
          <a:xfrm>
            <a:off x="381000" y="1524000"/>
            <a:ext cx="83820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4"/>
          <p:cNvPicPr/>
          <p:nvPr/>
        </p:nvPicPr>
        <p:blipFill>
          <a:blip r:embed="rId2" cstate="print"/>
          <a:srcRect l="23199" t="27842" r="23969" b="9954"/>
          <a:stretch>
            <a:fillRect/>
          </a:stretch>
        </p:blipFill>
        <p:spPr bwMode="auto">
          <a:xfrm>
            <a:off x="609600" y="1676400"/>
            <a:ext cx="7924800" cy="4495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Lines of Symmetry</a:t>
            </a:r>
            <a:br>
              <a:rPr lang="en-US" dirty="0" smtClean="0"/>
            </a:br>
            <a:r>
              <a:rPr lang="en-US" dirty="0" smtClean="0"/>
              <a:t>Practice</a:t>
            </a:r>
            <a:endParaRPr lang="en-US" dirty="0"/>
          </a:p>
        </p:txBody>
      </p:sp>
      <p:sp>
        <p:nvSpPr>
          <p:cNvPr id="9" name="Content Placeholder 2"/>
          <p:cNvSpPr txBox="1">
            <a:spLocks/>
          </p:cNvSpPr>
          <p:nvPr/>
        </p:nvSpPr>
        <p:spPr>
          <a:xfrm>
            <a:off x="381000" y="1524000"/>
            <a:ext cx="8382000" cy="5029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If possible, draw a line of symmetry for each shape.</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Picture 5"/>
          <p:cNvPicPr/>
          <p:nvPr/>
        </p:nvPicPr>
        <p:blipFill>
          <a:blip r:embed="rId2" cstate="print"/>
          <a:srcRect l="11584" t="24130" r="17297" b="27610"/>
          <a:stretch>
            <a:fillRect/>
          </a:stretch>
        </p:blipFill>
        <p:spPr bwMode="auto">
          <a:xfrm>
            <a:off x="609600" y="2209800"/>
            <a:ext cx="8077200" cy="4038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Models of Division</a:t>
            </a:r>
            <a:br>
              <a:rPr lang="en-US" dirty="0" smtClean="0"/>
            </a:br>
            <a:r>
              <a:rPr lang="en-US" dirty="0" smtClean="0"/>
              <a:t>Practice</a:t>
            </a:r>
            <a:endParaRPr lang="en-US"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marL="914400" lvl="1" indent="-457200">
              <a:buFont typeface="+mj-lt"/>
              <a:buAutoNum type="arabicPeriod"/>
            </a:pPr>
            <a:r>
              <a:rPr lang="en-US" sz="2400" dirty="0" smtClean="0"/>
              <a:t>A student who helps in the school store suggests selling folders to students in packages of 6.  How many packages of 6 folders can be made from 378 single folders?</a:t>
            </a:r>
            <a:endParaRPr lang="en-US" sz="2400" b="1" dirty="0" smtClean="0"/>
          </a:p>
          <a:p>
            <a:pPr marL="914400" lvl="1" indent="-457200">
              <a:buFont typeface="+mj-lt"/>
              <a:buAutoNum type="arabicPeriod"/>
            </a:pPr>
            <a:endParaRPr lang="en-US" sz="2400" dirty="0" smtClean="0"/>
          </a:p>
          <a:p>
            <a:pPr marL="914400" lvl="1" indent="-457200">
              <a:buFont typeface="+mj-lt"/>
              <a:buAutoNum type="arabicPeriod"/>
            </a:pPr>
            <a:r>
              <a:rPr lang="en-US" sz="2400" dirty="0" smtClean="0"/>
              <a:t>The parents who run the school store decide to buy a 9-pack of pencils for every student in the school to thank them for supporting the school store.  If they purchase 2,259 pencils and all of them will be given to students, how many students will receive a pack of pencils?</a:t>
            </a:r>
            <a:endParaRPr lang="en-US" sz="2400" b="1" dirty="0" smtClean="0"/>
          </a:p>
          <a:p>
            <a:pPr marL="914400" lvl="1" indent="-457200">
              <a:buFont typeface="+mj-lt"/>
              <a:buAutoNum type="arabicPeriod"/>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Interpreting Remainders</a:t>
            </a:r>
            <a:endParaRPr lang="en-US"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r>
              <a:rPr lang="en-US" sz="2400" dirty="0" smtClean="0"/>
              <a:t>When we have a remainder in a division problem, we have to figure out what to do with the leftovers. In order to figure out what to do with it, we have pay attention to the clues that are in the word problem. We then have to decide whether to…</a:t>
            </a:r>
          </a:p>
          <a:p>
            <a:pPr lvl="1"/>
            <a:r>
              <a:rPr lang="en-US" sz="2000" dirty="0" smtClean="0"/>
              <a:t>	Round up or make another group</a:t>
            </a:r>
          </a:p>
          <a:p>
            <a:pPr lvl="2"/>
            <a:r>
              <a:rPr lang="en-US" sz="1600" dirty="0" smtClean="0"/>
              <a:t>There are 3 kids left over that won’t fit on a bus… We would have to get another bus, so they could go on the trip!</a:t>
            </a:r>
          </a:p>
          <a:p>
            <a:pPr lvl="1"/>
            <a:r>
              <a:rPr lang="en-US" sz="2000" dirty="0" smtClean="0"/>
              <a:t>Split up the extras into groups</a:t>
            </a:r>
          </a:p>
          <a:p>
            <a:pPr lvl="2"/>
            <a:r>
              <a:rPr lang="en-US" sz="1600" dirty="0" smtClean="0"/>
              <a:t>Kids are forming teams for a game. There are 4 students left over, so we just add them to other teams that have already been formed.</a:t>
            </a:r>
          </a:p>
          <a:p>
            <a:pPr lvl="1"/>
            <a:r>
              <a:rPr lang="en-US" sz="2000" dirty="0" smtClean="0"/>
              <a:t>Ignore the extras</a:t>
            </a:r>
          </a:p>
          <a:p>
            <a:pPr lvl="2"/>
            <a:r>
              <a:rPr lang="en-US" sz="1600" dirty="0" smtClean="0"/>
              <a:t>We are baking cookies, and there are 2 left over. We ignore these 2 cookies, so that everyone gets an equal amount.</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Interpreting Remainders</a:t>
            </a:r>
            <a:br>
              <a:rPr lang="en-US" dirty="0" smtClean="0"/>
            </a:br>
            <a:r>
              <a:rPr lang="en-US" dirty="0" smtClean="0"/>
              <a:t>Practice</a:t>
            </a:r>
            <a:endParaRPr lang="en-US" dirty="0"/>
          </a:p>
        </p:txBody>
      </p:sp>
      <p:sp>
        <p:nvSpPr>
          <p:cNvPr id="3" name="Content Placeholder 2"/>
          <p:cNvSpPr>
            <a:spLocks noGrp="1"/>
          </p:cNvSpPr>
          <p:nvPr>
            <p:ph idx="1"/>
          </p:nvPr>
        </p:nvSpPr>
        <p:spPr>
          <a:xfrm>
            <a:off x="457200" y="1981200"/>
            <a:ext cx="8229600" cy="4495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r>
              <a:rPr lang="en-US" sz="2400" dirty="0" err="1" smtClean="0"/>
              <a:t>Woodfield</a:t>
            </a:r>
            <a:r>
              <a:rPr lang="en-US" sz="2400" dirty="0" smtClean="0"/>
              <a:t> Elementary School held a can food drive. They collected 96 can goods. For delivery, each package needs to have 7 items in the bag. </a:t>
            </a:r>
          </a:p>
          <a:p>
            <a:pPr>
              <a:buNone/>
            </a:pPr>
            <a:r>
              <a:rPr lang="en-US" sz="2400" dirty="0" smtClean="0"/>
              <a:t>How many packages of food can the school make? </a:t>
            </a:r>
          </a:p>
          <a:p>
            <a:pPr>
              <a:buNone/>
            </a:pPr>
            <a:r>
              <a:rPr lang="en-US" sz="2400" dirty="0" smtClean="0"/>
              <a:t>Are there any leftovers? </a:t>
            </a:r>
          </a:p>
          <a:p>
            <a:pPr>
              <a:buNone/>
            </a:pPr>
            <a:r>
              <a:rPr lang="en-US" sz="2400" dirty="0" smtClean="0"/>
              <a:t>If so, what happens to the remainders?</a:t>
            </a:r>
          </a:p>
          <a:p>
            <a:pPr>
              <a:buNone/>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Multiplicative Comparisons</a:t>
            </a:r>
            <a:endParaRPr lang="en-US" dirty="0"/>
          </a:p>
        </p:txBody>
      </p:sp>
      <p:sp>
        <p:nvSpPr>
          <p:cNvPr id="3" name="Content Placeholder 2"/>
          <p:cNvSpPr>
            <a:spLocks noGrp="1"/>
          </p:cNvSpPr>
          <p:nvPr>
            <p:ph idx="1"/>
          </p:nvPr>
        </p:nvSpPr>
        <p:spPr>
          <a:xfrm>
            <a:off x="304800" y="1676400"/>
            <a:ext cx="8610600" cy="1447800"/>
          </a:xfrm>
        </p:spPr>
        <p:style>
          <a:lnRef idx="2">
            <a:schemeClr val="accent2"/>
          </a:lnRef>
          <a:fillRef idx="1">
            <a:schemeClr val="lt1"/>
          </a:fillRef>
          <a:effectRef idx="0">
            <a:schemeClr val="accent2"/>
          </a:effectRef>
          <a:fontRef idx="minor">
            <a:schemeClr val="dk1"/>
          </a:fontRef>
        </p:style>
        <p:txBody>
          <a:bodyPr numCol="1">
            <a:normAutofit fontScale="85000" lnSpcReduction="20000"/>
          </a:bodyPr>
          <a:lstStyle/>
          <a:p>
            <a:pPr algn="ctr">
              <a:buNone/>
            </a:pPr>
            <a:r>
              <a:rPr lang="en-US" sz="3600" b="1" dirty="0" smtClean="0"/>
              <a:t>6 = 3 x</a:t>
            </a:r>
            <a:r>
              <a:rPr lang="en-US" sz="3600" b="1" i="1" dirty="0" smtClean="0"/>
              <a:t> </a:t>
            </a:r>
            <a:r>
              <a:rPr lang="en-US" sz="3600" b="1" dirty="0" smtClean="0"/>
              <a:t>2</a:t>
            </a:r>
            <a:endParaRPr lang="en-US" sz="3600" dirty="0" smtClean="0"/>
          </a:p>
          <a:p>
            <a:pPr algn="ctr">
              <a:buNone/>
            </a:pPr>
            <a:r>
              <a:rPr lang="en-US" sz="2400" dirty="0" smtClean="0"/>
              <a:t>Can be represented as </a:t>
            </a:r>
          </a:p>
          <a:p>
            <a:pPr algn="ctr">
              <a:buNone/>
            </a:pPr>
            <a:r>
              <a:rPr lang="en-US" sz="2400" dirty="0" smtClean="0"/>
              <a:t>6 is 2 times as many as 3 AND 6 is 3 times as many as 2. </a:t>
            </a:r>
          </a:p>
          <a:p>
            <a:pPr>
              <a:buNone/>
            </a:pPr>
            <a:r>
              <a:rPr lang="en-US" sz="2400" dirty="0" smtClean="0"/>
              <a:t>	 </a:t>
            </a:r>
          </a:p>
          <a:p>
            <a:pPr>
              <a:buNone/>
            </a:pPr>
            <a:endParaRPr lang="en-US" sz="2400" dirty="0"/>
          </a:p>
        </p:txBody>
      </p:sp>
      <p:pic>
        <p:nvPicPr>
          <p:cNvPr id="5" name="Picture 4"/>
          <p:cNvPicPr/>
          <p:nvPr/>
        </p:nvPicPr>
        <p:blipFill>
          <a:blip r:embed="rId2" cstate="print"/>
          <a:srcRect l="32311" t="31617" r="30461" b="19118"/>
          <a:stretch>
            <a:fillRect/>
          </a:stretch>
        </p:blipFill>
        <p:spPr bwMode="auto">
          <a:xfrm>
            <a:off x="4648200" y="3200400"/>
            <a:ext cx="4267200" cy="36576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0" y="3124200"/>
            <a:ext cx="4648200" cy="3505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Multiplicative Comparisons</a:t>
            </a:r>
            <a:br>
              <a:rPr lang="en-US" dirty="0" smtClean="0"/>
            </a:br>
            <a:r>
              <a:rPr lang="en-US" dirty="0" smtClean="0"/>
              <a:t>Practice</a:t>
            </a:r>
            <a:endParaRPr lang="en-US" dirty="0"/>
          </a:p>
        </p:txBody>
      </p:sp>
      <p:sp>
        <p:nvSpPr>
          <p:cNvPr id="9" name="Content Placeholder 2"/>
          <p:cNvSpPr txBox="1">
            <a:spLocks/>
          </p:cNvSpPr>
          <p:nvPr/>
        </p:nvSpPr>
        <p:spPr>
          <a:xfrm>
            <a:off x="457200" y="1981200"/>
            <a:ext cx="8229600" cy="4495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indent="-457200">
              <a:spcBef>
                <a:spcPct val="20000"/>
              </a:spcBef>
              <a:buFont typeface="+mj-lt"/>
              <a:buAutoNum type="arabicPeriod"/>
            </a:pPr>
            <a:r>
              <a:rPr lang="en-US" sz="2600" dirty="0" err="1" smtClean="0"/>
              <a:t>Najee</a:t>
            </a:r>
            <a:r>
              <a:rPr lang="en-US" sz="2600" dirty="0" smtClean="0"/>
              <a:t> checked out 10 books from the library.  Tariq checked out 3 times as many books as </a:t>
            </a:r>
            <a:r>
              <a:rPr lang="en-US" sz="2600" dirty="0" err="1" smtClean="0"/>
              <a:t>Najee</a:t>
            </a:r>
            <a:r>
              <a:rPr lang="en-US" sz="2600" dirty="0" smtClean="0"/>
              <a:t>.  How many books did Tariq check out from the library?</a:t>
            </a:r>
          </a:p>
          <a:p>
            <a:pPr marL="457200" indent="-457200">
              <a:spcBef>
                <a:spcPct val="20000"/>
              </a:spcBef>
              <a:buFont typeface="+mj-lt"/>
              <a:buAutoNum type="arabicPeriod"/>
            </a:pPr>
            <a:endParaRPr lang="en-US" sz="2600" dirty="0" smtClean="0"/>
          </a:p>
          <a:p>
            <a:pPr marL="457200" indent="-457200">
              <a:spcBef>
                <a:spcPct val="20000"/>
              </a:spcBef>
              <a:buFont typeface="+mj-lt"/>
              <a:buAutoNum type="arabicPeriod"/>
            </a:pPr>
            <a:r>
              <a:rPr lang="en-US" sz="2600" dirty="0" err="1" smtClean="0"/>
              <a:t>Jamarcus</a:t>
            </a:r>
            <a:r>
              <a:rPr lang="en-US" sz="2600" dirty="0" smtClean="0"/>
              <a:t> checked out 15 books from the library.  Melissa checked out 5 books from the library.  How many times as many books did </a:t>
            </a:r>
            <a:r>
              <a:rPr lang="en-US" sz="2600" dirty="0" err="1" smtClean="0"/>
              <a:t>Jamarcus</a:t>
            </a:r>
            <a:r>
              <a:rPr lang="en-US" sz="2600" dirty="0" smtClean="0"/>
              <a:t> check out from the library compared to Melissa?</a:t>
            </a:r>
          </a:p>
          <a:p>
            <a:pPr marL="457200" indent="-457200">
              <a:spcBef>
                <a:spcPct val="20000"/>
              </a:spcBef>
              <a:buFont typeface="+mj-lt"/>
              <a:buAutoNum type="arabicPeriod"/>
            </a:pPr>
            <a:endParaRPr lang="en-US" sz="2600" dirty="0" smtClean="0"/>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Multi-step problems</a:t>
            </a:r>
            <a:endParaRPr lang="en-US" dirty="0"/>
          </a:p>
        </p:txBody>
      </p:sp>
      <p:sp>
        <p:nvSpPr>
          <p:cNvPr id="9" name="Content Placeholder 2"/>
          <p:cNvSpPr txBox="1">
            <a:spLocks/>
          </p:cNvSpPr>
          <p:nvPr/>
        </p:nvSpPr>
        <p:spPr>
          <a:xfrm>
            <a:off x="457200" y="1371600"/>
            <a:ext cx="8229600" cy="5257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indent="-457200">
              <a:spcBef>
                <a:spcPct val="20000"/>
              </a:spcBef>
            </a:pPr>
            <a:r>
              <a:rPr kumimoji="0" lang="en-US" sz="2600" b="0" i="0" u="none" strike="noStrike" kern="1200" cap="none" spc="0" normalizeH="0" baseline="0" noProof="0" dirty="0" smtClean="0">
                <a:ln>
                  <a:noFill/>
                </a:ln>
                <a:solidFill>
                  <a:schemeClr val="dk1"/>
                </a:solidFill>
                <a:effectLst/>
                <a:uLnTx/>
                <a:uFillTx/>
                <a:latin typeface="+mn-lt"/>
                <a:ea typeface="+mn-ea"/>
                <a:cs typeface="+mn-cs"/>
              </a:rPr>
              <a:t>C - </a:t>
            </a:r>
            <a:r>
              <a:rPr lang="en-US" sz="2800" dirty="0" smtClean="0"/>
              <a:t>Circle the numbers. If they are written in word form, write the standard form above the words!</a:t>
            </a:r>
          </a:p>
          <a:p>
            <a:pPr marL="457200" indent="-457200">
              <a:spcBef>
                <a:spcPct val="20000"/>
              </a:spcBef>
            </a:pPr>
            <a:r>
              <a:rPr kumimoji="0" lang="en-US" sz="2600" b="0" i="0" u="none" strike="noStrike" kern="1200" cap="none" spc="0" normalizeH="0" baseline="0" noProof="0" dirty="0" smtClean="0">
                <a:ln>
                  <a:noFill/>
                </a:ln>
                <a:solidFill>
                  <a:schemeClr val="dk1"/>
                </a:solidFill>
                <a:effectLst/>
                <a:uLnTx/>
                <a:uFillTx/>
                <a:latin typeface="+mn-lt"/>
                <a:ea typeface="+mn-ea"/>
                <a:cs typeface="+mn-cs"/>
              </a:rPr>
              <a:t>U - </a:t>
            </a:r>
            <a:r>
              <a:rPr lang="en-US" sz="2800" dirty="0" smtClean="0"/>
              <a:t>Underline the question. What are you being asked to solve?</a:t>
            </a:r>
          </a:p>
          <a:p>
            <a:pPr marL="457200" indent="-457200">
              <a:spcBef>
                <a:spcPct val="20000"/>
              </a:spcBef>
            </a:pPr>
            <a:r>
              <a:rPr lang="en-US" sz="2600" dirty="0" smtClean="0"/>
              <a:t>B - </a:t>
            </a:r>
            <a:r>
              <a:rPr lang="en-US" sz="2800" dirty="0" smtClean="0"/>
              <a:t>Box any actions words! These key words will tell you what to do to solve the problem!</a:t>
            </a:r>
          </a:p>
          <a:p>
            <a:pPr marL="457200" indent="-457200">
              <a:spcBef>
                <a:spcPct val="20000"/>
              </a:spcBef>
            </a:pPr>
            <a:r>
              <a:rPr kumimoji="0" lang="en-US" sz="2600" b="0" i="0" u="none" strike="noStrike" kern="1200" cap="none" spc="0" normalizeH="0" baseline="0" noProof="0" dirty="0" smtClean="0">
                <a:ln>
                  <a:noFill/>
                </a:ln>
                <a:solidFill>
                  <a:schemeClr val="dk1"/>
                </a:solidFill>
                <a:effectLst/>
                <a:uLnTx/>
                <a:uFillTx/>
                <a:latin typeface="+mn-lt"/>
                <a:ea typeface="+mn-ea"/>
                <a:cs typeface="+mn-cs"/>
              </a:rPr>
              <a:t>E - </a:t>
            </a:r>
            <a:r>
              <a:rPr lang="en-US" sz="2800" dirty="0" smtClean="0"/>
              <a:t>Evaluate what steps you should take to solve the problem! Eliminate any info you don’t need!</a:t>
            </a:r>
          </a:p>
          <a:p>
            <a:pPr marL="457200" indent="-457200">
              <a:spcBef>
                <a:spcPct val="20000"/>
              </a:spcBef>
            </a:pPr>
            <a:r>
              <a:rPr kumimoji="0" lang="en-US" sz="2600" b="0" i="0" u="none" strike="noStrike" kern="1200" cap="none" spc="0" normalizeH="0" baseline="0" noProof="0" dirty="0" smtClean="0">
                <a:ln>
                  <a:noFill/>
                </a:ln>
                <a:solidFill>
                  <a:schemeClr val="dk1"/>
                </a:solidFill>
                <a:effectLst/>
                <a:uLnTx/>
                <a:uFillTx/>
                <a:latin typeface="+mn-lt"/>
                <a:ea typeface="+mn-ea"/>
                <a:cs typeface="+mn-cs"/>
              </a:rPr>
              <a:t>S - </a:t>
            </a:r>
            <a:r>
              <a:rPr lang="en-US" sz="2800" dirty="0" smtClean="0"/>
              <a:t>Solve and check! Does my answer make sense? How can I double-check my work?</a:t>
            </a: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26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Multi-step problems</a:t>
            </a:r>
            <a:br>
              <a:rPr lang="en-US" dirty="0" smtClean="0"/>
            </a:br>
            <a:r>
              <a:rPr lang="en-US" dirty="0" smtClean="0"/>
              <a:t>Practice</a:t>
            </a:r>
            <a:endParaRPr lang="en-US" dirty="0"/>
          </a:p>
        </p:txBody>
      </p:sp>
      <p:sp>
        <p:nvSpPr>
          <p:cNvPr id="9" name="Content Placeholder 2"/>
          <p:cNvSpPr txBox="1">
            <a:spLocks/>
          </p:cNvSpPr>
          <p:nvPr/>
        </p:nvSpPr>
        <p:spPr>
          <a:xfrm>
            <a:off x="457200" y="1524000"/>
            <a:ext cx="8229600" cy="5105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457200" indent="-457200">
              <a:buFont typeface="+mj-lt"/>
              <a:buAutoNum type="arabicPeriod"/>
            </a:pPr>
            <a:r>
              <a:rPr lang="en-US" sz="2000" dirty="0" smtClean="0"/>
              <a:t>Eleanor and Shelly are reading pages every night in their books. </a:t>
            </a:r>
          </a:p>
          <a:p>
            <a:pPr marL="457200" lvl="0" indent="-457200">
              <a:buFont typeface="Arial" pitchFamily="34" charset="0"/>
              <a:buChar char="•"/>
            </a:pPr>
            <a:r>
              <a:rPr lang="en-US" sz="2000" dirty="0" smtClean="0"/>
              <a:t>Eleanor reads 6 pages each night.</a:t>
            </a:r>
          </a:p>
          <a:p>
            <a:pPr marL="457200" lvl="0" indent="-457200">
              <a:buFont typeface="Arial" pitchFamily="34" charset="0"/>
              <a:buChar char="•"/>
            </a:pPr>
            <a:r>
              <a:rPr lang="en-US" sz="2000" dirty="0" smtClean="0"/>
              <a:t>Shelly reads 8 pages each night.</a:t>
            </a:r>
          </a:p>
          <a:p>
            <a:pPr marL="457200" indent="-457200"/>
            <a:r>
              <a:rPr lang="en-US" sz="2000" dirty="0" smtClean="0"/>
              <a:t>How many pages altogether will they read in one week?</a:t>
            </a:r>
          </a:p>
          <a:p>
            <a:pPr marL="457200" indent="-457200"/>
            <a:endParaRPr lang="en-US" sz="2000" dirty="0" smtClean="0"/>
          </a:p>
          <a:p>
            <a:pPr marL="457200" indent="-457200"/>
            <a:r>
              <a:rPr lang="en-US" sz="2000" dirty="0" smtClean="0"/>
              <a:t>2.    Class A and Class B have 17 students each. </a:t>
            </a:r>
          </a:p>
          <a:p>
            <a:pPr marL="457200" lvl="0" indent="-457200">
              <a:buFont typeface="Arial" pitchFamily="34" charset="0"/>
              <a:buChar char="•"/>
            </a:pPr>
            <a:r>
              <a:rPr lang="en-US" sz="2000" dirty="0" smtClean="0"/>
              <a:t>Class A has 6 girls.</a:t>
            </a:r>
          </a:p>
          <a:p>
            <a:pPr marL="457200" lvl="0" indent="-457200">
              <a:buFont typeface="Arial" pitchFamily="34" charset="0"/>
              <a:buChar char="•"/>
            </a:pPr>
            <a:r>
              <a:rPr lang="en-US" sz="2000" dirty="0" smtClean="0"/>
              <a:t>Class B has twice as many girls as Class A. </a:t>
            </a:r>
          </a:p>
          <a:p>
            <a:pPr marL="457200" indent="-457200"/>
            <a:r>
              <a:rPr lang="en-US" sz="2000" dirty="0" smtClean="0"/>
              <a:t>How many students are girls from both classes? </a:t>
            </a:r>
          </a:p>
          <a:p>
            <a:pPr marL="457200" indent="-457200"/>
            <a:endParaRPr lang="en-US" sz="2000" dirty="0" smtClean="0"/>
          </a:p>
          <a:p>
            <a:pPr marL="457200" indent="-457200"/>
            <a:r>
              <a:rPr lang="en-US" sz="2000" dirty="0" smtClean="0"/>
              <a:t>3.    Abigail and Jonah were at a birthday party and received a total of 48 favors in their bags.  </a:t>
            </a:r>
          </a:p>
          <a:p>
            <a:pPr marL="457200" lvl="0" indent="-457200">
              <a:buFont typeface="Arial" pitchFamily="34" charset="0"/>
              <a:buChar char="•"/>
            </a:pPr>
            <a:r>
              <a:rPr lang="en-US" sz="2000" dirty="0" smtClean="0"/>
              <a:t>They each received the same number of party favor bags.  </a:t>
            </a:r>
          </a:p>
          <a:p>
            <a:pPr marL="457200" lvl="0" indent="-457200">
              <a:buFont typeface="Arial" pitchFamily="34" charset="0"/>
              <a:buChar char="•"/>
            </a:pPr>
            <a:r>
              <a:rPr lang="en-US" sz="2000" dirty="0" smtClean="0"/>
              <a:t>Each bag had 8 favors.</a:t>
            </a:r>
          </a:p>
          <a:p>
            <a:pPr marL="457200" indent="-457200"/>
            <a:r>
              <a:rPr lang="en-US" sz="2000" dirty="0" smtClean="0"/>
              <a:t>How many party favor bags did they each receive? </a:t>
            </a: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KG Wake Me Up"/>
        <a:ea typeface=""/>
        <a:cs typeface=""/>
      </a:majorFont>
      <a:minorFont>
        <a:latin typeface="HelloChunk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967</Words>
  <Application>Microsoft Office PowerPoint</Application>
  <PresentationFormat>On-screen Show (4:3)</PresentationFormat>
  <Paragraphs>145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Math Review</vt:lpstr>
      <vt:lpstr>Models of Division</vt:lpstr>
      <vt:lpstr>Models of Division Practice</vt:lpstr>
      <vt:lpstr>Interpreting Remainders</vt:lpstr>
      <vt:lpstr>Interpreting Remainders Practice</vt:lpstr>
      <vt:lpstr>Multiplicative Comparisons</vt:lpstr>
      <vt:lpstr>Multiplicative Comparisons Practice</vt:lpstr>
      <vt:lpstr>Multi-step problems</vt:lpstr>
      <vt:lpstr>Multi-step problems Practice</vt:lpstr>
      <vt:lpstr>Estimating in word problems</vt:lpstr>
      <vt:lpstr>Estimating in word problems Practice</vt:lpstr>
      <vt:lpstr>Types of lines</vt:lpstr>
      <vt:lpstr>Types of lines Practice</vt:lpstr>
      <vt:lpstr>Types of Angles</vt:lpstr>
      <vt:lpstr>Angles within Circles</vt:lpstr>
      <vt:lpstr>Measuring Angles with Protractors</vt:lpstr>
      <vt:lpstr>practice  with Angles</vt:lpstr>
      <vt:lpstr>Decomposing Angles</vt:lpstr>
      <vt:lpstr>Decomposing Angles practice</vt:lpstr>
      <vt:lpstr>Complementary &amp; supplementary angles</vt:lpstr>
      <vt:lpstr>Complementary &amp; supplementary angles Practice</vt:lpstr>
      <vt:lpstr>Shape Attributes</vt:lpstr>
      <vt:lpstr>Shape Attributes Practice</vt:lpstr>
      <vt:lpstr>Types of Triangles</vt:lpstr>
      <vt:lpstr>Types of Triangles Practice</vt:lpstr>
      <vt:lpstr>Lines of Symmetry</vt:lpstr>
      <vt:lpstr>Lines of Symmetry Practice</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Review</dc:title>
  <dc:creator>swiedenman</dc:creator>
  <cp:lastModifiedBy>swiedenman</cp:lastModifiedBy>
  <cp:revision>46</cp:revision>
  <dcterms:created xsi:type="dcterms:W3CDTF">2014-09-21T19:17:28Z</dcterms:created>
  <dcterms:modified xsi:type="dcterms:W3CDTF">2014-12-11T01:10:18Z</dcterms:modified>
</cp:coreProperties>
</file>