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8"/>
  </p:notesMasterIdLst>
  <p:handoutMasterIdLst>
    <p:handoutMasterId r:id="rId29"/>
  </p:handoutMasterIdLst>
  <p:sldIdLst>
    <p:sldId id="256" r:id="rId2"/>
    <p:sldId id="257" r:id="rId3"/>
    <p:sldId id="268" r:id="rId4"/>
    <p:sldId id="269" r:id="rId5"/>
    <p:sldId id="270" r:id="rId6"/>
    <p:sldId id="259" r:id="rId7"/>
    <p:sldId id="271" r:id="rId8"/>
    <p:sldId id="260" r:id="rId9"/>
    <p:sldId id="272" r:id="rId10"/>
    <p:sldId id="273" r:id="rId11"/>
    <p:sldId id="261" r:id="rId12"/>
    <p:sldId id="262" r:id="rId13"/>
    <p:sldId id="274" r:id="rId14"/>
    <p:sldId id="275" r:id="rId15"/>
    <p:sldId id="263" r:id="rId16"/>
    <p:sldId id="276" r:id="rId17"/>
    <p:sldId id="264" r:id="rId18"/>
    <p:sldId id="265" r:id="rId19"/>
    <p:sldId id="277" r:id="rId20"/>
    <p:sldId id="278" r:id="rId21"/>
    <p:sldId id="266" r:id="rId22"/>
    <p:sldId id="279" r:id="rId23"/>
    <p:sldId id="280" r:id="rId24"/>
    <p:sldId id="267" r:id="rId25"/>
    <p:sldId id="281" r:id="rId26"/>
    <p:sldId id="282" r:id="rId27"/>
  </p:sldIdLst>
  <p:sldSz cx="9144000" cy="6858000" type="screen4x3"/>
  <p:notesSz cx="7077075"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9427"/>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08100" y="0"/>
            <a:ext cx="3067374" cy="469427"/>
          </a:xfrm>
          <a:prstGeom prst="rect">
            <a:avLst/>
          </a:prstGeom>
        </p:spPr>
        <p:txBody>
          <a:bodyPr vert="horz" lIns="92290" tIns="46145" rIns="92290" bIns="46145" rtlCol="0"/>
          <a:lstStyle>
            <a:lvl1pPr algn="r">
              <a:defRPr sz="1200"/>
            </a:lvl1pPr>
          </a:lstStyle>
          <a:p>
            <a:fld id="{8C096CB0-D6CE-4E6B-8DE1-462246025703}" type="datetimeFigureOut">
              <a:rPr lang="en-US" smtClean="0"/>
              <a:pPr/>
              <a:t>4/21/2015</a:t>
            </a:fld>
            <a:endParaRPr lang="en-US"/>
          </a:p>
        </p:txBody>
      </p:sp>
      <p:sp>
        <p:nvSpPr>
          <p:cNvPr id="4" name="Footer Placeholder 3"/>
          <p:cNvSpPr>
            <a:spLocks noGrp="1"/>
          </p:cNvSpPr>
          <p:nvPr>
            <p:ph type="ftr" sz="quarter" idx="2"/>
          </p:nvPr>
        </p:nvSpPr>
        <p:spPr>
          <a:xfrm>
            <a:off x="1" y="8911096"/>
            <a:ext cx="3067374" cy="469427"/>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911096"/>
            <a:ext cx="3067374" cy="469427"/>
          </a:xfrm>
          <a:prstGeom prst="rect">
            <a:avLst/>
          </a:prstGeom>
        </p:spPr>
        <p:txBody>
          <a:bodyPr vert="horz" lIns="92290" tIns="46145" rIns="92290" bIns="46145" rtlCol="0" anchor="b"/>
          <a:lstStyle>
            <a:lvl1pPr algn="r">
              <a:defRPr sz="1200"/>
            </a:lvl1pPr>
          </a:lstStyle>
          <a:p>
            <a:fld id="{B56DE306-96B0-4D1F-8F6B-CC256728FAB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06"/>
          </a:xfrm>
          <a:prstGeom prst="rect">
            <a:avLst/>
          </a:prstGeom>
        </p:spPr>
        <p:txBody>
          <a:bodyPr vert="horz" lIns="94044" tIns="47022" rIns="94044" bIns="47022" numCol="1" rtlCol="0"/>
          <a:lstStyle>
            <a:lvl1pPr algn="l">
              <a:defRPr sz="1200"/>
            </a:lvl1pPr>
          </a:lstStyle>
          <a:p>
            <a:endParaRPr lang="en-US"/>
          </a:p>
        </p:txBody>
      </p:sp>
      <p:sp>
        <p:nvSpPr>
          <p:cNvPr id="3" name="Date Placeholder 2"/>
          <p:cNvSpPr>
            <a:spLocks noGrp="1"/>
          </p:cNvSpPr>
          <p:nvPr>
            <p:ph type="dt" idx="1"/>
          </p:nvPr>
        </p:nvSpPr>
        <p:spPr>
          <a:xfrm>
            <a:off x="4008705" y="0"/>
            <a:ext cx="3066733" cy="469106"/>
          </a:xfrm>
          <a:prstGeom prst="rect">
            <a:avLst/>
          </a:prstGeom>
        </p:spPr>
        <p:txBody>
          <a:bodyPr vert="horz" lIns="94044" tIns="47022" rIns="94044" bIns="47022" numCol="1" rtlCol="0"/>
          <a:lstStyle>
            <a:lvl1pPr algn="r">
              <a:defRPr sz="1200"/>
            </a:lvl1pPr>
          </a:lstStyle>
          <a:p>
            <a:fld id="{229E976D-86D7-438D-8EE6-0FD0D314A824}" type="datetimeFigureOut">
              <a:rPr lang="en-US" smtClean="0"/>
              <a:pPr/>
              <a:t>4/21/2015</a:t>
            </a:fld>
            <a:endParaRPr lang="en-US"/>
          </a:p>
        </p:txBody>
      </p:sp>
      <p:sp>
        <p:nvSpPr>
          <p:cNvPr id="4" name="Slide Image Placeholder 3"/>
          <p:cNvSpPr>
            <a:spLocks noGrp="1" noRot="1" noChangeAspect="1"/>
          </p:cNvSpPr>
          <p:nvPr>
            <p:ph type="sldImg" idx="2"/>
          </p:nvPr>
        </p:nvSpPr>
        <p:spPr>
          <a:xfrm>
            <a:off x="1193800" y="703263"/>
            <a:ext cx="4689475" cy="3517900"/>
          </a:xfrm>
          <a:prstGeom prst="rect">
            <a:avLst/>
          </a:prstGeom>
          <a:noFill/>
          <a:ln w="12700">
            <a:solidFill>
              <a:prstClr val="black"/>
            </a:solidFill>
          </a:ln>
        </p:spPr>
        <p:txBody>
          <a:bodyPr vert="horz" lIns="94044" tIns="47022" rIns="94044" bIns="47022" numCol="1" rtlCol="0" anchor="ctr"/>
          <a:lstStyle/>
          <a:p>
            <a:endParaRPr lang="en-US"/>
          </a:p>
        </p:txBody>
      </p:sp>
      <p:sp>
        <p:nvSpPr>
          <p:cNvPr id="5" name="Notes Placeholder 4"/>
          <p:cNvSpPr>
            <a:spLocks noGrp="1"/>
          </p:cNvSpPr>
          <p:nvPr>
            <p:ph type="body" sz="quarter" idx="3"/>
          </p:nvPr>
        </p:nvSpPr>
        <p:spPr>
          <a:xfrm>
            <a:off x="707708" y="4456510"/>
            <a:ext cx="5661660" cy="4221956"/>
          </a:xfrm>
          <a:prstGeom prst="rect">
            <a:avLst/>
          </a:prstGeom>
        </p:spPr>
        <p:txBody>
          <a:bodyPr vert="horz" lIns="94044" tIns="47022" rIns="94044" bIns="4702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1391"/>
            <a:ext cx="3066733" cy="469106"/>
          </a:xfrm>
          <a:prstGeom prst="rect">
            <a:avLst/>
          </a:prstGeom>
        </p:spPr>
        <p:txBody>
          <a:bodyPr vert="horz" lIns="94044" tIns="47022" rIns="94044" bIns="47022" numCol="1"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1391"/>
            <a:ext cx="3066733" cy="469106"/>
          </a:xfrm>
          <a:prstGeom prst="rect">
            <a:avLst/>
          </a:prstGeom>
        </p:spPr>
        <p:txBody>
          <a:bodyPr vert="horz" lIns="94044" tIns="47022" rIns="94044" bIns="47022" numCol="1" rtlCol="0" anchor="b"/>
          <a:lstStyle>
            <a:lvl1pPr algn="r">
              <a:defRPr sz="1200"/>
            </a:lvl1pPr>
          </a:lstStyle>
          <a:p>
            <a:fld id="{4BC151BA-CF7D-4F32-B482-93C464EFF2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C151BA-CF7D-4F32-B482-93C464EFF2D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p>
            <a:fld id="{5B05135C-C979-41CB-8E01-9A24FBC3A16E}" type="datetimeFigureOut">
              <a:rPr lang="en-US" smtClean="0"/>
              <a:pPr/>
              <a:t>4/21/2015</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p>
            <a:fld id="{5B05135C-C979-41CB-8E01-9A24FBC3A16E}" type="datetimeFigureOut">
              <a:rPr lang="en-US" smtClean="0"/>
              <a:pPr/>
              <a:t>4/21/2015</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p>
            <a:fld id="{5B05135C-C979-41CB-8E01-9A24FBC3A16E}" type="datetimeFigureOut">
              <a:rPr lang="en-US" smtClean="0"/>
              <a:pPr/>
              <a:t>4/21/2015</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p>
            <a:fld id="{5B05135C-C979-41CB-8E01-9A24FBC3A16E}" type="datetimeFigureOut">
              <a:rPr lang="en-US" smtClean="0"/>
              <a:pPr/>
              <a:t>4/21/2015</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5B05135C-C979-41CB-8E01-9A24FBC3A16E}" type="datetimeFigureOut">
              <a:rPr lang="en-US" smtClean="0"/>
              <a:pPr/>
              <a:t>4/21/2015</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p>
            <a:fld id="{5B05135C-C979-41CB-8E01-9A24FBC3A16E}" type="datetimeFigureOut">
              <a:rPr lang="en-US" smtClean="0"/>
              <a:pPr/>
              <a:t>4/21/2015</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5B05135C-C979-41CB-8E01-9A24FBC3A16E}" type="datetimeFigureOut">
              <a:rPr lang="en-US" smtClean="0"/>
              <a:pPr/>
              <a:t>4/21/2015</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p>
            <a:fld id="{5B05135C-C979-41CB-8E01-9A24FBC3A16E}" type="datetimeFigureOut">
              <a:rPr lang="en-US" smtClean="0"/>
              <a:pPr/>
              <a:t>4/21/2015</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5B05135C-C979-41CB-8E01-9A24FBC3A16E}" type="datetimeFigureOut">
              <a:rPr lang="en-US" smtClean="0"/>
              <a:pPr/>
              <a:t>4/21/2015</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5B05135C-C979-41CB-8E01-9A24FBC3A16E}" type="datetimeFigureOut">
              <a:rPr lang="en-US" smtClean="0"/>
              <a:pPr/>
              <a:t>4/21/2015</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5B05135C-C979-41CB-8E01-9A24FBC3A16E}" type="datetimeFigureOut">
              <a:rPr lang="en-US" smtClean="0"/>
              <a:pPr/>
              <a:t>4/21/2015</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C3C65EA-0C05-4676-A13E-76C83D77F2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numCol="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5B05135C-C979-41CB-8E01-9A24FBC3A16E}" type="datetimeFigureOut">
              <a:rPr lang="en-US" smtClean="0"/>
              <a:pPr/>
              <a:t>4/21/2015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3C3C65EA-0C05-4676-A13E-76C83D77F2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x1EZoifxmH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828799"/>
          </a:xfrm>
        </p:spPr>
        <p:style>
          <a:lnRef idx="2">
            <a:schemeClr val="accent5"/>
          </a:lnRef>
          <a:fillRef idx="1">
            <a:schemeClr val="lt1"/>
          </a:fillRef>
          <a:effectRef idx="0">
            <a:schemeClr val="accent5"/>
          </a:effectRef>
          <a:fontRef idx="minor">
            <a:schemeClr val="dk1"/>
          </a:fontRef>
        </p:style>
        <p:txBody>
          <a:bodyPr numCol="1">
            <a:normAutofit/>
          </a:bodyPr>
          <a:lstStyle/>
          <a:p>
            <a:r>
              <a:rPr lang="en-US" sz="6600" dirty="0" smtClean="0">
                <a:solidFill>
                  <a:schemeClr val="accent2"/>
                </a:solidFill>
                <a:latin typeface="+mj-lt"/>
              </a:rPr>
              <a:t>Math Review</a:t>
            </a:r>
            <a:endParaRPr lang="en-US" sz="6600" dirty="0">
              <a:solidFill>
                <a:schemeClr val="accent2"/>
              </a:solidFill>
              <a:latin typeface="+mj-lt"/>
            </a:endParaRPr>
          </a:p>
        </p:txBody>
      </p:sp>
      <p:sp>
        <p:nvSpPr>
          <p:cNvPr id="3" name="Subtitle 2"/>
          <p:cNvSpPr>
            <a:spLocks noGrp="1"/>
          </p:cNvSpPr>
          <p:nvPr>
            <p:ph type="subTitle" idx="1"/>
          </p:nvPr>
        </p:nvSpPr>
        <p:spPr>
          <a:xfrm>
            <a:off x="1371600" y="1752600"/>
            <a:ext cx="6400800" cy="609600"/>
          </a:xfrm>
        </p:spPr>
        <p:txBody>
          <a:bodyPr numCol="1"/>
          <a:lstStyle/>
          <a:p>
            <a:r>
              <a:rPr lang="en-US" dirty="0" smtClean="0">
                <a:solidFill>
                  <a:schemeClr val="accent2">
                    <a:lumMod val="75000"/>
                  </a:schemeClr>
                </a:solidFill>
                <a:latin typeface="+mj-lt"/>
              </a:rPr>
              <a:t>Quarter 3</a:t>
            </a:r>
            <a:endParaRPr lang="en-US" dirty="0">
              <a:solidFill>
                <a:schemeClr val="accent2">
                  <a:lumMod val="75000"/>
                </a:schemeClr>
              </a:solidFill>
              <a:latin typeface="+mj-lt"/>
            </a:endParaRPr>
          </a:p>
        </p:txBody>
      </p:sp>
      <p:pic>
        <p:nvPicPr>
          <p:cNvPr id="1028" name="Picture 4" descr="C:\Documents and Settings\swiedenman\Local Settings\Temporary Internet Files\Content.IE5\8JZ37HQB\MM900395714[1].gif"/>
          <p:cNvPicPr>
            <a:picLocks noChangeAspect="1" noChangeArrowheads="1" noCrop="1"/>
          </p:cNvPicPr>
          <p:nvPr/>
        </p:nvPicPr>
        <p:blipFill>
          <a:blip r:embed="rId3" cstate="print"/>
          <a:srcRect/>
          <a:stretch>
            <a:fillRect/>
          </a:stretch>
        </p:blipFill>
        <p:spPr>
          <a:xfrm>
            <a:off x="838200" y="3048000"/>
            <a:ext cx="1371600" cy="1447800"/>
          </a:xfrm>
          <a:prstGeom prst="rect">
            <a:avLst/>
          </a:prstGeom>
          <a:noFill/>
        </p:spPr>
      </p:pic>
      <p:pic>
        <p:nvPicPr>
          <p:cNvPr id="1030" name="Picture 6" descr="C:\Documents and Settings\swiedenman\Local Settings\Temporary Internet Files\Content.IE5\MLLWT0SB\MC900436129[1].wmf"/>
          <p:cNvPicPr>
            <a:picLocks noChangeAspect="1" noChangeArrowheads="1"/>
          </p:cNvPicPr>
          <p:nvPr/>
        </p:nvPicPr>
        <p:blipFill>
          <a:blip r:embed="rId4" cstate="print"/>
          <a:srcRect/>
          <a:stretch>
            <a:fillRect/>
          </a:stretch>
        </p:blipFill>
        <p:spPr>
          <a:xfrm rot="20575171">
            <a:off x="3103534" y="4201438"/>
            <a:ext cx="1882775" cy="1698625"/>
          </a:xfrm>
          <a:prstGeom prst="rect">
            <a:avLst/>
          </a:prstGeom>
          <a:noFill/>
        </p:spPr>
      </p:pic>
      <p:pic>
        <p:nvPicPr>
          <p:cNvPr id="1032" name="Picture 8" descr="C:\Documents and Settings\swiedenman\Local Settings\Temporary Internet Files\Content.IE5\8JZ37HQB\MC900130271[1].wmf"/>
          <p:cNvPicPr>
            <a:picLocks noChangeAspect="1" noChangeArrowheads="1"/>
          </p:cNvPicPr>
          <p:nvPr/>
        </p:nvPicPr>
        <p:blipFill>
          <a:blip r:embed="rId5" cstate="print"/>
          <a:srcRect/>
          <a:stretch>
            <a:fillRect/>
          </a:stretch>
        </p:blipFill>
        <p:spPr>
          <a:xfrm rot="869672">
            <a:off x="5715000" y="2667000"/>
            <a:ext cx="2514600" cy="32931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dirty="0" smtClean="0"/>
              <a:t>Numerical Patterns Using Tables</a:t>
            </a:r>
            <a:endParaRPr lang="en-US"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lgn="ctr">
              <a:buNone/>
            </a:pPr>
            <a:r>
              <a:rPr lang="en-US" sz="2400" dirty="0" smtClean="0"/>
              <a:t>Kristen has a sticker collection. She already has 5 stickers, and each day she collects 3 more stickers. How many stickers will she have after one week?</a:t>
            </a:r>
            <a:r>
              <a:rPr lang="en-US" sz="2400" b="1" u="sng" dirty="0" smtClean="0"/>
              <a:t> </a:t>
            </a:r>
          </a:p>
          <a:p>
            <a:pPr algn="r">
              <a:buNone/>
            </a:pPr>
            <a:r>
              <a:rPr lang="en-US" sz="2400" b="1" u="sng" dirty="0" smtClean="0"/>
              <a:t>Features of </a:t>
            </a:r>
          </a:p>
          <a:p>
            <a:pPr algn="r">
              <a:buNone/>
            </a:pPr>
            <a:r>
              <a:rPr lang="en-US" sz="2400" b="1" u="sng" dirty="0" smtClean="0"/>
              <a:t>the pattern:</a:t>
            </a:r>
            <a:endParaRPr lang="en-US" sz="2400" dirty="0" smtClean="0"/>
          </a:p>
          <a:p>
            <a:pPr lvl="0" algn="ctr">
              <a:buNone/>
            </a:pPr>
            <a:endParaRPr lang="en-US" sz="2400" dirty="0" smtClean="0"/>
          </a:p>
          <a:p>
            <a:pPr algn="ctr">
              <a:buNone/>
            </a:pPr>
            <a:endParaRPr lang="en-US" sz="4800" dirty="0" smtClean="0"/>
          </a:p>
        </p:txBody>
      </p:sp>
      <p:pic>
        <p:nvPicPr>
          <p:cNvPr id="6" name="Picture 5"/>
          <p:cNvPicPr/>
          <p:nvPr/>
        </p:nvPicPr>
        <p:blipFill>
          <a:blip r:embed="rId2" cstate="print"/>
          <a:srcRect l="23633" t="48437" r="50000" b="20313"/>
          <a:stretch>
            <a:fillRect/>
          </a:stretch>
        </p:blipFill>
        <p:spPr bwMode="auto">
          <a:xfrm>
            <a:off x="533400" y="2971800"/>
            <a:ext cx="5029200" cy="3200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sz="5400" dirty="0" smtClean="0"/>
              <a:t>Fraction Basics</a:t>
            </a:r>
            <a:endParaRPr lang="en-US" sz="54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fontScale="92500" lnSpcReduction="20000"/>
          </a:bodyPr>
          <a:lstStyle/>
          <a:p>
            <a:pPr algn="ctr">
              <a:buNone/>
            </a:pPr>
            <a:r>
              <a:rPr lang="en-US" sz="2400" u="sng" dirty="0" smtClean="0"/>
              <a:t>Numerator</a:t>
            </a:r>
            <a:r>
              <a:rPr lang="en-US" sz="2400" dirty="0" smtClean="0"/>
              <a:t> – The number of parts that are being considered/the parts you’re looking at/the parts shaded (</a:t>
            </a:r>
            <a:r>
              <a:rPr lang="en-US" sz="3600" dirty="0" smtClean="0">
                <a:solidFill>
                  <a:srgbClr val="00B0F0"/>
                </a:solidFill>
              </a:rPr>
              <a:t>1</a:t>
            </a:r>
            <a:r>
              <a:rPr lang="en-US" sz="2400" dirty="0" smtClean="0"/>
              <a:t>/2)</a:t>
            </a:r>
          </a:p>
          <a:p>
            <a:pPr algn="ctr">
              <a:buNone/>
            </a:pPr>
            <a:r>
              <a:rPr lang="en-US" sz="2400" u="sng" dirty="0" smtClean="0"/>
              <a:t>Denominator</a:t>
            </a:r>
            <a:r>
              <a:rPr lang="en-US" sz="2400" dirty="0" smtClean="0"/>
              <a:t> – The number of parts in the whole (1/</a:t>
            </a:r>
            <a:r>
              <a:rPr lang="en-US" dirty="0" smtClean="0">
                <a:solidFill>
                  <a:srgbClr val="00B0F0"/>
                </a:solidFill>
              </a:rPr>
              <a:t>2</a:t>
            </a:r>
            <a:r>
              <a:rPr lang="en-US" sz="2400" dirty="0" smtClean="0"/>
              <a:t>)</a:t>
            </a:r>
          </a:p>
          <a:p>
            <a:pPr algn="ctr">
              <a:buNone/>
            </a:pPr>
            <a:endParaRPr lang="en-US" sz="2400" u="sng" dirty="0" smtClean="0"/>
          </a:p>
          <a:p>
            <a:pPr algn="ctr">
              <a:buNone/>
            </a:pPr>
            <a:r>
              <a:rPr lang="en-US" sz="2400" u="sng" dirty="0" smtClean="0"/>
              <a:t>Unit Fraction</a:t>
            </a:r>
            <a:r>
              <a:rPr lang="en-US" sz="2400" dirty="0" smtClean="0"/>
              <a:t> – A fraction showing one individual part of the whole (Example: </a:t>
            </a:r>
            <a:r>
              <a:rPr lang="en-US" sz="3600" dirty="0" smtClean="0">
                <a:solidFill>
                  <a:schemeClr val="tx1"/>
                </a:solidFill>
              </a:rPr>
              <a:t>½</a:t>
            </a:r>
            <a:r>
              <a:rPr lang="en-US" sz="2400" dirty="0" smtClean="0"/>
              <a:t>)</a:t>
            </a:r>
          </a:p>
          <a:p>
            <a:pPr algn="ctr">
              <a:buNone/>
            </a:pPr>
            <a:endParaRPr lang="en-US" sz="2400" dirty="0" smtClean="0"/>
          </a:p>
          <a:p>
            <a:pPr algn="ctr">
              <a:buNone/>
            </a:pPr>
            <a:r>
              <a:rPr lang="en-US" sz="2400" u="sng" dirty="0" smtClean="0"/>
              <a:t>Composing Fractions</a:t>
            </a:r>
            <a:r>
              <a:rPr lang="en-US" sz="2400" dirty="0" smtClean="0"/>
              <a:t> – Combining different parts of a whole to make a whole (Example: 8/8 = 3/8 + 5/8)</a:t>
            </a:r>
          </a:p>
          <a:p>
            <a:pPr algn="ctr">
              <a:buNone/>
            </a:pPr>
            <a:endParaRPr lang="en-US" sz="2400" dirty="0" smtClean="0"/>
          </a:p>
          <a:p>
            <a:pPr algn="ctr">
              <a:buNone/>
            </a:pPr>
            <a:r>
              <a:rPr lang="en-US" sz="2400" u="sng" dirty="0" smtClean="0"/>
              <a:t>Decomposing Fractions</a:t>
            </a:r>
            <a:r>
              <a:rPr lang="en-US" sz="2400" dirty="0" smtClean="0"/>
              <a:t> – Taking a whole apart, into different parts (Example: 6/6 – 4/6 = 2/6)</a:t>
            </a:r>
            <a:endParaRPr lang="en-US" sz="2400"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dirty="0" smtClean="0"/>
              <a:t>Equivalent Fractions</a:t>
            </a:r>
            <a:endParaRPr lang="en-US"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lgn="ctr">
              <a:buNone/>
            </a:pPr>
            <a:r>
              <a:rPr lang="en-US" sz="2800" dirty="0" smtClean="0"/>
              <a:t>Equivalent fractions are two or more fractions that are the same size, but may have different numerators or denominators.</a:t>
            </a:r>
          </a:p>
          <a:p>
            <a:pPr algn="ctr">
              <a:buNone/>
            </a:pPr>
            <a:endParaRPr lang="en-US" sz="2800" dirty="0" smtClean="0"/>
          </a:p>
          <a:p>
            <a:pPr algn="ctr">
              <a:buNone/>
            </a:pPr>
            <a:endParaRPr lang="en-US" sz="2800" dirty="0" smtClean="0"/>
          </a:p>
          <a:p>
            <a:pPr algn="ctr">
              <a:buNone/>
            </a:pPr>
            <a:r>
              <a:rPr lang="en-US" sz="2800" dirty="0" smtClean="0"/>
              <a:t>					</a:t>
            </a:r>
            <a:r>
              <a:rPr lang="en-US" sz="4800" dirty="0" smtClean="0"/>
              <a:t>1/2 = 3/6</a:t>
            </a:r>
            <a:endParaRPr lang="en-US" sz="2800" dirty="0" smtClean="0"/>
          </a:p>
          <a:p>
            <a:pPr algn="ctr">
              <a:buNone/>
            </a:pPr>
            <a:endParaRPr lang="en-US" sz="2800" dirty="0" smtClean="0"/>
          </a:p>
          <a:p>
            <a:pPr algn="ctr">
              <a:buNone/>
            </a:pPr>
            <a:endParaRPr lang="en-US" sz="2400" dirty="0"/>
          </a:p>
        </p:txBody>
      </p:sp>
      <p:pic>
        <p:nvPicPr>
          <p:cNvPr id="1027" name="Picture 3"/>
          <p:cNvPicPr>
            <a:picLocks noChangeAspect="1" noChangeArrowheads="1"/>
          </p:cNvPicPr>
          <p:nvPr/>
        </p:nvPicPr>
        <p:blipFill>
          <a:blip r:embed="rId2" cstate="print"/>
          <a:srcRect l="8750" t="38000" r="65000" b="21000"/>
          <a:stretch>
            <a:fillRect/>
          </a:stretch>
        </p:blipFill>
        <p:spPr bwMode="auto">
          <a:xfrm>
            <a:off x="1295400" y="3124200"/>
            <a:ext cx="3200400" cy="3124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4000" dirty="0" smtClean="0"/>
              <a:t>Equivalent Fractions with Models</a:t>
            </a:r>
            <a:endParaRPr lang="en-US" sz="40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buNone/>
            </a:pPr>
            <a:r>
              <a:rPr lang="en-US" sz="2400" dirty="0" smtClean="0"/>
              <a:t>	Find a fraction that is equivalent to 4/12.  Draw a model to prove they are equivalent. What do you notice about the denominators of these fractions? </a:t>
            </a:r>
            <a:endParaRPr lang="en-US" sz="2400" dirty="0"/>
          </a:p>
        </p:txBody>
      </p:sp>
      <p:pic>
        <p:nvPicPr>
          <p:cNvPr id="2050" name="Picture 2"/>
          <p:cNvPicPr>
            <a:picLocks noChangeAspect="1" noChangeArrowheads="1"/>
          </p:cNvPicPr>
          <p:nvPr/>
        </p:nvPicPr>
        <p:blipFill>
          <a:blip r:embed="rId2" cstate="print"/>
          <a:srcRect l="29333" t="54738" r="50459" b="31475"/>
          <a:stretch>
            <a:fillRect/>
          </a:stretch>
        </p:blipFill>
        <p:spPr bwMode="auto">
          <a:xfrm>
            <a:off x="1219200" y="2971800"/>
            <a:ext cx="2667000" cy="2209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4000" dirty="0" smtClean="0"/>
              <a:t>Equivalent Fractions On a Number Line</a:t>
            </a:r>
            <a:endParaRPr lang="en-US" sz="40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buNone/>
            </a:pPr>
            <a:endParaRPr lang="en-US" sz="2400" dirty="0"/>
          </a:p>
        </p:txBody>
      </p:sp>
      <p:pic>
        <p:nvPicPr>
          <p:cNvPr id="34818" name="Picture 2"/>
          <p:cNvPicPr>
            <a:picLocks noChangeAspect="1" noChangeArrowheads="1"/>
          </p:cNvPicPr>
          <p:nvPr/>
        </p:nvPicPr>
        <p:blipFill>
          <a:blip r:embed="rId2" cstate="print"/>
          <a:srcRect l="22500" t="42000" r="21875" b="25000"/>
          <a:stretch>
            <a:fillRect/>
          </a:stretch>
        </p:blipFill>
        <p:spPr bwMode="auto">
          <a:xfrm>
            <a:off x="685800" y="2514600"/>
            <a:ext cx="780934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3600" dirty="0" smtClean="0"/>
              <a:t>Mixed Numbers and Improper Fractions</a:t>
            </a:r>
            <a:endParaRPr lang="en-US" sz="36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Autofit/>
          </a:bodyPr>
          <a:lstStyle/>
          <a:p>
            <a:pPr algn="ctr">
              <a:buNone/>
            </a:pPr>
            <a:r>
              <a:rPr lang="en-US" u="sng" dirty="0" smtClean="0"/>
              <a:t>Mixed Number </a:t>
            </a:r>
            <a:r>
              <a:rPr lang="en-US" dirty="0" smtClean="0"/>
              <a:t>– A whole number and a fraction. It shows a whole and it’s leftover parts</a:t>
            </a:r>
          </a:p>
          <a:p>
            <a:pPr algn="ctr">
              <a:buNone/>
            </a:pPr>
            <a:endParaRPr lang="en-US" dirty="0" smtClean="0"/>
          </a:p>
          <a:p>
            <a:pPr algn="ctr">
              <a:buNone/>
            </a:pPr>
            <a:r>
              <a:rPr lang="en-US" u="sng" dirty="0" smtClean="0"/>
              <a:t>Improper Fraction </a:t>
            </a:r>
            <a:r>
              <a:rPr lang="en-US" dirty="0" smtClean="0"/>
              <a:t>– A fraction in which the numerator is greater than the denominator. It shows how many parts in all, which are greater than one whole.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3200" dirty="0" smtClean="0"/>
              <a:t>Equivalency Mixed Numbers and Improper Fractions</a:t>
            </a:r>
            <a:endParaRPr lang="en-US" sz="32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Autofit/>
          </a:bodyPr>
          <a:lstStyle/>
          <a:p>
            <a:pPr algn="ctr">
              <a:buNone/>
            </a:pPr>
            <a:endParaRPr lang="en-US" dirty="0"/>
          </a:p>
        </p:txBody>
      </p:sp>
      <p:pic>
        <p:nvPicPr>
          <p:cNvPr id="35842" name="Picture 2"/>
          <p:cNvPicPr>
            <a:picLocks noChangeAspect="1" noChangeArrowheads="1"/>
          </p:cNvPicPr>
          <p:nvPr/>
        </p:nvPicPr>
        <p:blipFill>
          <a:blip r:embed="rId2" cstate="print"/>
          <a:srcRect l="21875" t="24000" r="23750" b="16000"/>
          <a:stretch>
            <a:fillRect/>
          </a:stretch>
        </p:blipFill>
        <p:spPr bwMode="auto">
          <a:xfrm>
            <a:off x="1219200" y="1676400"/>
            <a:ext cx="6629400" cy="4572000"/>
          </a:xfrm>
          <a:prstGeom prst="rect">
            <a:avLst/>
          </a:prstGeom>
          <a:noFill/>
          <a:ln w="9525">
            <a:noFill/>
            <a:miter lim="800000"/>
            <a:headEnd/>
            <a:tailEnd/>
          </a:ln>
        </p:spPr>
      </p:pic>
      <p:sp>
        <p:nvSpPr>
          <p:cNvPr id="5" name="Rectangle 4"/>
          <p:cNvSpPr/>
          <p:nvPr/>
        </p:nvSpPr>
        <p:spPr>
          <a:xfrm>
            <a:off x="1295400" y="18288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3200" dirty="0" smtClean="0"/>
              <a:t>Equivalency with Mixed Numbers &amp; Improper Fractions</a:t>
            </a:r>
            <a:endParaRPr lang="en-US" sz="32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lvl="0" algn="ctr">
              <a:buNone/>
            </a:pPr>
            <a:r>
              <a:rPr lang="en-US" sz="4000" dirty="0" err="1" smtClean="0"/>
              <a:t>Lexi</a:t>
            </a:r>
            <a:r>
              <a:rPr lang="en-US" sz="4000" dirty="0" smtClean="0"/>
              <a:t> walks her dog to and from the park each day of the week.  They walk a total of </a:t>
            </a:r>
            <a:r>
              <a:rPr lang="en-US" sz="4000" baseline="30000" dirty="0" smtClean="0"/>
              <a:t>1</a:t>
            </a:r>
            <a:r>
              <a:rPr lang="en-US" sz="4000" dirty="0" smtClean="0"/>
              <a:t>/</a:t>
            </a:r>
            <a:r>
              <a:rPr lang="en-US" sz="4000" baseline="-25000" dirty="0" smtClean="0"/>
              <a:t>5</a:t>
            </a:r>
            <a:r>
              <a:rPr lang="en-US" sz="4000" dirty="0" smtClean="0"/>
              <a:t> of a mile each day.  How far does </a:t>
            </a:r>
            <a:r>
              <a:rPr lang="en-US" sz="4000" dirty="0" err="1" smtClean="0"/>
              <a:t>Lexi</a:t>
            </a:r>
            <a:r>
              <a:rPr lang="en-US" sz="4000" dirty="0" smtClean="0"/>
              <a:t> walk her dog in one week?  Write your answer as a mixed number and an improper fraction.</a:t>
            </a:r>
            <a:endParaRPr lang="en-US" sz="4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4000" dirty="0" smtClean="0"/>
              <a:t>Comparing fractions Using Fraction Strips</a:t>
            </a:r>
            <a:endParaRPr lang="en-US" sz="40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r>
              <a:rPr lang="en-US" sz="2800" dirty="0" smtClean="0"/>
              <a:t>In</a:t>
            </a:r>
            <a:endParaRPr lang="en-US" sz="2400" dirty="0"/>
          </a:p>
        </p:txBody>
      </p:sp>
      <p:pic>
        <p:nvPicPr>
          <p:cNvPr id="5121" name="Picture 1"/>
          <p:cNvPicPr>
            <a:picLocks noChangeAspect="1" noChangeArrowheads="1"/>
          </p:cNvPicPr>
          <p:nvPr/>
        </p:nvPicPr>
        <p:blipFill>
          <a:blip r:embed="rId2" cstate="print"/>
          <a:srcRect l="22500" t="28000" r="27500" b="22000"/>
          <a:stretch>
            <a:fillRect/>
          </a:stretch>
        </p:blipFill>
        <p:spPr bwMode="auto">
          <a:xfrm>
            <a:off x="533400" y="1676400"/>
            <a:ext cx="7924800" cy="4724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4000" dirty="0" smtClean="0"/>
              <a:t>Comparing Fractions Using a Number Line</a:t>
            </a:r>
            <a:endParaRPr lang="en-US" sz="40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r>
              <a:rPr lang="en-US" sz="2800" dirty="0" smtClean="0"/>
              <a:t>In</a:t>
            </a:r>
            <a:endParaRPr lang="en-US" sz="2400" dirty="0"/>
          </a:p>
        </p:txBody>
      </p:sp>
      <p:pic>
        <p:nvPicPr>
          <p:cNvPr id="36866" name="Picture 2"/>
          <p:cNvPicPr>
            <a:picLocks noChangeAspect="1" noChangeArrowheads="1"/>
          </p:cNvPicPr>
          <p:nvPr/>
        </p:nvPicPr>
        <p:blipFill>
          <a:blip r:embed="rId2" cstate="print"/>
          <a:srcRect l="16875" t="49000" r="16250" b="23000"/>
          <a:stretch>
            <a:fillRect/>
          </a:stretch>
        </p:blipFill>
        <p:spPr bwMode="auto">
          <a:xfrm>
            <a:off x="457200" y="1676400"/>
            <a:ext cx="8153400" cy="4495800"/>
          </a:xfrm>
          <a:prstGeom prst="rect">
            <a:avLst/>
          </a:prstGeom>
          <a:noFill/>
          <a:ln w="9525">
            <a:noFill/>
            <a:miter lim="800000"/>
            <a:headEnd/>
            <a:tailEnd/>
          </a:ln>
        </p:spPr>
      </p:pic>
      <p:sp>
        <p:nvSpPr>
          <p:cNvPr id="5" name="Rounded Rectangle 4"/>
          <p:cNvSpPr/>
          <p:nvPr/>
        </p:nvSpPr>
        <p:spPr>
          <a:xfrm>
            <a:off x="3200400" y="2438400"/>
            <a:ext cx="762000" cy="609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dirty="0" smtClean="0"/>
              <a:t>Area &amp; Perimeter</a:t>
            </a:r>
            <a:br>
              <a:rPr lang="en-US" dirty="0" smtClean="0"/>
            </a:br>
            <a:r>
              <a:rPr lang="en-US" dirty="0" smtClean="0"/>
              <a:t>of Rectangles</a:t>
            </a:r>
            <a:endParaRPr lang="en-US" dirty="0"/>
          </a:p>
        </p:txBody>
      </p:sp>
      <p:sp>
        <p:nvSpPr>
          <p:cNvPr id="3" name="Content Placeholder 2"/>
          <p:cNvSpPr>
            <a:spLocks noGrp="1"/>
          </p:cNvSpPr>
          <p:nvPr>
            <p:ph idx="1"/>
          </p:nvPr>
        </p:nvSpPr>
        <p:spPr>
          <a:xfrm>
            <a:off x="457200" y="1600200"/>
            <a:ext cx="4038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lgn="ctr">
              <a:buNone/>
            </a:pPr>
            <a:r>
              <a:rPr lang="en-US" sz="2400" u="sng" dirty="0" smtClean="0"/>
              <a:t>Perimeter</a:t>
            </a:r>
          </a:p>
          <a:p>
            <a:pPr algn="ctr">
              <a:buNone/>
            </a:pPr>
            <a:r>
              <a:rPr lang="en-US" sz="2400" dirty="0" smtClean="0"/>
              <a:t>The distance around a figure</a:t>
            </a:r>
          </a:p>
          <a:p>
            <a:pPr algn="ctr">
              <a:buNone/>
            </a:pPr>
            <a:endParaRPr lang="en-US" sz="2400" dirty="0" smtClean="0"/>
          </a:p>
          <a:p>
            <a:pPr algn="ctr">
              <a:buNone/>
            </a:pPr>
            <a:r>
              <a:rPr lang="en-US" sz="2400" dirty="0" smtClean="0"/>
              <a:t>Add up all of the sides</a:t>
            </a:r>
          </a:p>
          <a:p>
            <a:pPr algn="ctr">
              <a:buNone/>
            </a:pPr>
            <a:r>
              <a:rPr lang="en-US" sz="2400" dirty="0" smtClean="0"/>
              <a:t>2L + 2W</a:t>
            </a:r>
          </a:p>
          <a:p>
            <a:pPr algn="ctr">
              <a:buNone/>
            </a:pPr>
            <a:r>
              <a:rPr lang="en-US" sz="2400" dirty="0" smtClean="0"/>
              <a:t>L + L + W + W</a:t>
            </a:r>
          </a:p>
          <a:p>
            <a:pPr algn="ctr">
              <a:buNone/>
            </a:pPr>
            <a:endParaRPr lang="en-US" sz="2400" dirty="0" smtClean="0"/>
          </a:p>
          <a:p>
            <a:pPr algn="ctr">
              <a:buNone/>
            </a:pPr>
            <a:r>
              <a:rPr lang="en-US" sz="2400" u="sng" dirty="0" smtClean="0"/>
              <a:t>Keywords</a:t>
            </a:r>
          </a:p>
          <a:p>
            <a:pPr algn="ctr">
              <a:buNone/>
            </a:pPr>
            <a:r>
              <a:rPr lang="en-US" sz="2400" dirty="0" smtClean="0"/>
              <a:t>Fence		Distance</a:t>
            </a:r>
          </a:p>
          <a:p>
            <a:pPr algn="ctr">
              <a:buNone/>
            </a:pPr>
            <a:r>
              <a:rPr lang="en-US" sz="2400" dirty="0" smtClean="0"/>
              <a:t>Around	Border</a:t>
            </a:r>
          </a:p>
        </p:txBody>
      </p:sp>
      <p:sp>
        <p:nvSpPr>
          <p:cNvPr id="4" name="Content Placeholder 2"/>
          <p:cNvSpPr txBox="1">
            <a:spLocks/>
          </p:cNvSpPr>
          <p:nvPr/>
        </p:nvSpPr>
        <p:spPr>
          <a:xfrm>
            <a:off x="4648200" y="1600200"/>
            <a:ext cx="4038600" cy="4876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u="sng" dirty="0" smtClean="0"/>
              <a:t>Area</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The amount of space inside a figure</a:t>
            </a:r>
            <a:endParaRPr kumimoji="0" lang="en-US" sz="2400" b="0" i="0"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dk1"/>
                </a:solidFill>
                <a:effectLst/>
                <a:uLnTx/>
                <a:uFillTx/>
                <a:latin typeface="+mn-lt"/>
                <a:ea typeface="+mn-ea"/>
                <a:cs typeface="+mn-cs"/>
              </a:rPr>
              <a:t>L x W</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sng" strike="noStrike" kern="1200" cap="none" spc="0" normalizeH="0" baseline="0" noProof="0" dirty="0" smtClean="0">
                <a:ln>
                  <a:noFill/>
                </a:ln>
                <a:solidFill>
                  <a:schemeClr val="dk1"/>
                </a:solidFill>
                <a:effectLst/>
                <a:uLnTx/>
                <a:uFillTx/>
                <a:latin typeface="+mn-lt"/>
                <a:ea typeface="+mn-ea"/>
                <a:cs typeface="+mn-cs"/>
              </a:rPr>
              <a:t>Keywords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dk1"/>
                </a:solidFill>
                <a:effectLst/>
                <a:uLnTx/>
                <a:uFillTx/>
                <a:latin typeface="+mn-lt"/>
                <a:ea typeface="+mn-ea"/>
                <a:cs typeface="+mn-cs"/>
              </a:rPr>
              <a:t>Garden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dk1"/>
                </a:solidFill>
                <a:effectLst/>
                <a:uLnTx/>
                <a:uFillTx/>
                <a:latin typeface="+mn-lt"/>
                <a:ea typeface="+mn-ea"/>
                <a:cs typeface="+mn-cs"/>
              </a:rPr>
              <a:t>Carpet/Rug/Tiles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Inside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dk1"/>
                </a:solidFill>
                <a:effectLst/>
                <a:uLnTx/>
                <a:uFillTx/>
                <a:latin typeface="+mn-lt"/>
                <a:ea typeface="+mn-ea"/>
                <a:cs typeface="+mn-cs"/>
              </a:rPr>
              <a:t>Think ARRAYS!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4000" dirty="0" smtClean="0"/>
              <a:t>Comparing Fractions Using a Number Line</a:t>
            </a:r>
            <a:endParaRPr lang="en-US" sz="40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buNone/>
            </a:pPr>
            <a:endParaRPr lang="en-US" sz="2400" dirty="0"/>
          </a:p>
        </p:txBody>
      </p:sp>
      <p:pic>
        <p:nvPicPr>
          <p:cNvPr id="37890" name="Picture 2"/>
          <p:cNvPicPr>
            <a:picLocks noChangeAspect="1" noChangeArrowheads="1"/>
          </p:cNvPicPr>
          <p:nvPr/>
        </p:nvPicPr>
        <p:blipFill>
          <a:blip r:embed="rId2" cstate="print"/>
          <a:srcRect l="16875" t="31000" r="20000" b="41000"/>
          <a:stretch>
            <a:fillRect/>
          </a:stretch>
        </p:blipFill>
        <p:spPr bwMode="auto">
          <a:xfrm>
            <a:off x="533400" y="1662065"/>
            <a:ext cx="7848600" cy="4662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2800" dirty="0" smtClean="0"/>
              <a:t>Adding &amp; Subtracting Fractions With Like Denominators Using Fraction Bars</a:t>
            </a:r>
            <a:endParaRPr lang="en-US" sz="28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lgn="ctr">
              <a:buNone/>
            </a:pPr>
            <a:r>
              <a:rPr lang="en-US" sz="2400" dirty="0" smtClean="0"/>
              <a:t> </a:t>
            </a:r>
          </a:p>
          <a:p>
            <a:pPr algn="ctr">
              <a:buNone/>
            </a:pPr>
            <a:r>
              <a:rPr lang="en-US" sz="4000" dirty="0" smtClean="0"/>
              <a:t>Caroline and Elijah shared a box of crayons.  Caroline used 4/9 of the crayons and Elijah used 3/9 of the crayons.  How many crayons did they both use?  How many crayons were not used?</a:t>
            </a:r>
            <a:endParaRPr lang="en-US"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3200" dirty="0" smtClean="0"/>
              <a:t>Adding &amp; Subtracting Fractions With Mixed Numbers</a:t>
            </a:r>
            <a:endParaRPr lang="en-US" sz="32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lgn="ctr">
              <a:buNone/>
            </a:pPr>
            <a:endParaRPr lang="en-US" sz="4000" dirty="0"/>
          </a:p>
        </p:txBody>
      </p:sp>
      <p:pic>
        <p:nvPicPr>
          <p:cNvPr id="38914" name="Picture 2"/>
          <p:cNvPicPr>
            <a:picLocks noChangeAspect="1" noChangeArrowheads="1"/>
          </p:cNvPicPr>
          <p:nvPr/>
        </p:nvPicPr>
        <p:blipFill>
          <a:blip r:embed="rId2" cstate="print"/>
          <a:srcRect l="24375" t="28000" r="22500" b="43000"/>
          <a:stretch>
            <a:fillRect/>
          </a:stretch>
        </p:blipFill>
        <p:spPr bwMode="auto">
          <a:xfrm>
            <a:off x="609600" y="1752600"/>
            <a:ext cx="7817069"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3200" dirty="0" smtClean="0"/>
              <a:t>Adding &amp; Subtracting Fractions With Mixed Numbers</a:t>
            </a:r>
            <a:endParaRPr lang="en-US" sz="32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lgn="ctr">
              <a:buNone/>
            </a:pPr>
            <a:endParaRPr lang="en-US" dirty="0" smtClean="0"/>
          </a:p>
          <a:p>
            <a:pPr algn="ctr">
              <a:buNone/>
            </a:pPr>
            <a:r>
              <a:rPr lang="en-US" dirty="0" smtClean="0"/>
              <a:t>Blake and Caitlin were selling lemonade.  On Monday, Blake sold 2 2/9 quarts of lemonade and Caitlin sold 2 6/9 quarts.  On Tuesday, Blake sold 2 3/9 quarts of lemonade and Caitlin sold 3 3/9 quarts.  Who sold more lemonade?  How much more lemonade did they sell?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3600" dirty="0" smtClean="0"/>
              <a:t>Multiplying Fractions With Number Lines</a:t>
            </a:r>
            <a:endParaRPr lang="en-US" sz="36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buNone/>
            </a:pPr>
            <a:endParaRPr lang="en-US" sz="2400" dirty="0"/>
          </a:p>
        </p:txBody>
      </p:sp>
      <p:pic>
        <p:nvPicPr>
          <p:cNvPr id="3073" name="Picture 1"/>
          <p:cNvPicPr>
            <a:picLocks noChangeAspect="1" noChangeArrowheads="1"/>
          </p:cNvPicPr>
          <p:nvPr/>
        </p:nvPicPr>
        <p:blipFill>
          <a:blip r:embed="rId2" cstate="print"/>
          <a:srcRect l="14375" t="40190" r="16250" b="46000"/>
          <a:stretch>
            <a:fillRect/>
          </a:stretch>
        </p:blipFill>
        <p:spPr bwMode="auto">
          <a:xfrm>
            <a:off x="533400" y="2895600"/>
            <a:ext cx="8001000" cy="2209800"/>
          </a:xfrm>
          <a:prstGeom prst="rect">
            <a:avLst/>
          </a:prstGeom>
          <a:noFill/>
          <a:ln w="9525">
            <a:noFill/>
            <a:miter lim="800000"/>
            <a:headEnd/>
            <a:tailEnd/>
          </a:ln>
        </p:spPr>
      </p:pic>
      <p:sp>
        <p:nvSpPr>
          <p:cNvPr id="5" name="Rectangle 4"/>
          <p:cNvSpPr/>
          <p:nvPr/>
        </p:nvSpPr>
        <p:spPr>
          <a:xfrm>
            <a:off x="914400" y="2667000"/>
            <a:ext cx="1600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3600" dirty="0" smtClean="0"/>
              <a:t>Multiplying Fractions With Number Lines</a:t>
            </a:r>
            <a:endParaRPr lang="en-US" sz="36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buNone/>
            </a:pPr>
            <a:endParaRPr lang="en-US" sz="2400" dirty="0"/>
          </a:p>
        </p:txBody>
      </p:sp>
      <p:sp>
        <p:nvSpPr>
          <p:cNvPr id="5" name="Rectangle 4"/>
          <p:cNvSpPr/>
          <p:nvPr/>
        </p:nvSpPr>
        <p:spPr>
          <a:xfrm>
            <a:off x="914400" y="2667000"/>
            <a:ext cx="1600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p:cNvPicPr>
            <a:picLocks noChangeAspect="1" noChangeArrowheads="1"/>
          </p:cNvPicPr>
          <p:nvPr/>
        </p:nvPicPr>
        <p:blipFill>
          <a:blip r:embed="rId2" cstate="print"/>
          <a:srcRect l="15625" t="49000" r="16875" b="24000"/>
          <a:stretch>
            <a:fillRect/>
          </a:stretch>
        </p:blipFill>
        <p:spPr bwMode="auto">
          <a:xfrm>
            <a:off x="609600" y="1752600"/>
            <a:ext cx="79248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3600" dirty="0" smtClean="0"/>
              <a:t>Multiplying Fractions With Repeated Addition</a:t>
            </a:r>
            <a:endParaRPr lang="en-US" sz="36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lgn="ctr">
              <a:buNone/>
            </a:pPr>
            <a:r>
              <a:rPr lang="en-US" sz="2400" b="1" dirty="0" smtClean="0"/>
              <a:t>Mrs. Smith gave each student 1/3 of a candy bar. There were 12 students in her group. </a:t>
            </a:r>
          </a:p>
          <a:p>
            <a:pPr algn="ctr">
              <a:buNone/>
            </a:pPr>
            <a:r>
              <a:rPr lang="en-US" sz="2400" b="1" dirty="0" smtClean="0"/>
              <a:t>How many total candy bars did Mrs. Smith give out?</a:t>
            </a:r>
          </a:p>
          <a:p>
            <a:pPr algn="ctr">
              <a:buNone/>
            </a:pPr>
            <a:r>
              <a:rPr lang="en-US" sz="2400" dirty="0" smtClean="0"/>
              <a:t> </a:t>
            </a:r>
          </a:p>
          <a:p>
            <a:pPr algn="ctr">
              <a:buNone/>
            </a:pPr>
            <a:r>
              <a:rPr lang="en-US" sz="2400" dirty="0" smtClean="0"/>
              <a:t>1/3 + 1/3 + 1/3 + 1/3 + 1/3 + 1/3 + 1/3 + 1/3 + 1/3 + 1/3 + 1/3 + 1/3 = 12/3 or 4 candy bars </a:t>
            </a:r>
          </a:p>
          <a:p>
            <a:pPr algn="ctr">
              <a:buNone/>
            </a:pPr>
            <a:r>
              <a:rPr lang="en-US" sz="2400" dirty="0" smtClean="0"/>
              <a:t>		</a:t>
            </a:r>
          </a:p>
          <a:p>
            <a:pPr algn="ctr">
              <a:buNone/>
            </a:pPr>
            <a:r>
              <a:rPr lang="en-US" sz="2400" dirty="0" smtClean="0"/>
              <a:t>Or </a:t>
            </a:r>
          </a:p>
          <a:p>
            <a:pPr algn="ctr">
              <a:buNone/>
            </a:pPr>
            <a:endParaRPr lang="en-US" sz="2400" dirty="0" smtClean="0"/>
          </a:p>
          <a:p>
            <a:pPr algn="ctr">
              <a:buNone/>
            </a:pPr>
            <a:r>
              <a:rPr lang="en-US" sz="2400" dirty="0" smtClean="0"/>
              <a:t>12 x 1/3 = 4</a:t>
            </a:r>
          </a:p>
          <a:p>
            <a:pPr algn="ctr">
              <a:buNone/>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dirty="0" smtClean="0"/>
              <a:t>Area &amp; Perimeter</a:t>
            </a:r>
            <a:br>
              <a:rPr lang="en-US" dirty="0" smtClean="0"/>
            </a:br>
            <a:r>
              <a:rPr lang="en-US" dirty="0" smtClean="0"/>
              <a:t>of Rectangles</a:t>
            </a:r>
            <a:endParaRPr lang="en-US" dirty="0"/>
          </a:p>
        </p:txBody>
      </p:sp>
      <p:sp>
        <p:nvSpPr>
          <p:cNvPr id="3" name="Content Placeholder 2"/>
          <p:cNvSpPr>
            <a:spLocks noGrp="1"/>
          </p:cNvSpPr>
          <p:nvPr>
            <p:ph idx="1"/>
          </p:nvPr>
        </p:nvSpPr>
        <p:spPr>
          <a:xfrm>
            <a:off x="457200" y="1600200"/>
            <a:ext cx="8153400" cy="4876800"/>
          </a:xfrm>
        </p:spPr>
        <p:style>
          <a:lnRef idx="2">
            <a:schemeClr val="accent2"/>
          </a:lnRef>
          <a:fillRef idx="1">
            <a:schemeClr val="lt1"/>
          </a:fillRef>
          <a:effectRef idx="0">
            <a:schemeClr val="accent2"/>
          </a:effectRef>
          <a:fontRef idx="minor">
            <a:schemeClr val="dk1"/>
          </a:fontRef>
        </p:style>
        <p:txBody>
          <a:bodyPr numCol="1">
            <a:noAutofit/>
          </a:bodyPr>
          <a:lstStyle/>
          <a:p>
            <a:pPr algn="ctr">
              <a:buNone/>
            </a:pPr>
            <a:r>
              <a:rPr lang="en-US" sz="4000" dirty="0" smtClean="0"/>
              <a:t>Mr. Davis has completed the rectangular fence around his garden using 40 feet. He wants to have more than 80 square feet of area inside the fence.  Can you help him create a model of his garden? Is there more than one way?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dirty="0" smtClean="0"/>
              <a:t>Area &amp; Perimeter</a:t>
            </a:r>
            <a:br>
              <a:rPr lang="en-US" dirty="0" smtClean="0"/>
            </a:br>
            <a:r>
              <a:rPr lang="en-US" dirty="0" smtClean="0"/>
              <a:t>of Complex Figures</a:t>
            </a:r>
            <a:endParaRPr lang="en-US" dirty="0"/>
          </a:p>
        </p:txBody>
      </p:sp>
      <p:sp>
        <p:nvSpPr>
          <p:cNvPr id="3" name="Content Placeholder 2"/>
          <p:cNvSpPr>
            <a:spLocks noGrp="1"/>
          </p:cNvSpPr>
          <p:nvPr>
            <p:ph idx="1"/>
          </p:nvPr>
        </p:nvSpPr>
        <p:spPr>
          <a:xfrm>
            <a:off x="457200" y="1600200"/>
            <a:ext cx="4038600" cy="4572000"/>
          </a:xfrm>
        </p:spPr>
        <p:style>
          <a:lnRef idx="2">
            <a:schemeClr val="accent2"/>
          </a:lnRef>
          <a:fillRef idx="1">
            <a:schemeClr val="lt1"/>
          </a:fillRef>
          <a:effectRef idx="0">
            <a:schemeClr val="accent2"/>
          </a:effectRef>
          <a:fontRef idx="minor">
            <a:schemeClr val="dk1"/>
          </a:fontRef>
        </p:style>
        <p:txBody>
          <a:bodyPr numCol="1">
            <a:normAutofit/>
          </a:bodyPr>
          <a:lstStyle/>
          <a:p>
            <a:pPr algn="ctr">
              <a:buNone/>
            </a:pPr>
            <a:r>
              <a:rPr lang="en-US" sz="3600" u="sng" dirty="0" smtClean="0"/>
              <a:t>Perimeter</a:t>
            </a:r>
          </a:p>
          <a:p>
            <a:pPr algn="ctr">
              <a:buNone/>
            </a:pPr>
            <a:r>
              <a:rPr lang="en-US" sz="3600" dirty="0" smtClean="0"/>
              <a:t>Make sure you find all of the missing measurements before you find the perimeter!</a:t>
            </a:r>
          </a:p>
        </p:txBody>
      </p:sp>
      <p:sp>
        <p:nvSpPr>
          <p:cNvPr id="4" name="Content Placeholder 2"/>
          <p:cNvSpPr txBox="1">
            <a:spLocks/>
          </p:cNvSpPr>
          <p:nvPr/>
        </p:nvSpPr>
        <p:spPr>
          <a:xfrm>
            <a:off x="4648200" y="1600200"/>
            <a:ext cx="4038600" cy="4572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400" u="sng" dirty="0" smtClean="0"/>
              <a:t>Area</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400" dirty="0" smtClean="0"/>
              <a:t>Make sure you break the complex figure down into squares or rectangles before finding the area!</a:t>
            </a:r>
            <a:endParaRPr kumimoji="0" lang="en-US" sz="34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5" name="Rectangle 4"/>
          <p:cNvSpPr/>
          <p:nvPr/>
        </p:nvSpPr>
        <p:spPr>
          <a:xfrm>
            <a:off x="1905000" y="6248400"/>
            <a:ext cx="5181600" cy="369332"/>
          </a:xfrm>
          <a:prstGeom prst="rect">
            <a:avLst/>
          </a:prstGeom>
        </p:spPr>
        <p:txBody>
          <a:bodyPr wrap="square">
            <a:spAutoFit/>
          </a:bodyPr>
          <a:lstStyle/>
          <a:p>
            <a:r>
              <a:rPr lang="en-US" u="sng" dirty="0" smtClean="0">
                <a:hlinkClick r:id="rId2"/>
              </a:rPr>
              <a:t>http://www.youtube.com/watch?v=x1EZoifxmHE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dirty="0" smtClean="0"/>
              <a:t>Area &amp; Perimeter</a:t>
            </a:r>
            <a:br>
              <a:rPr lang="en-US" dirty="0" smtClean="0"/>
            </a:br>
            <a:r>
              <a:rPr lang="en-US" dirty="0" smtClean="0"/>
              <a:t>of Complex Figures</a:t>
            </a:r>
            <a:endParaRPr lang="en-US" dirty="0"/>
          </a:p>
        </p:txBody>
      </p:sp>
      <p:pic>
        <p:nvPicPr>
          <p:cNvPr id="7" name="Content Placeholder 6"/>
          <p:cNvPicPr>
            <a:picLocks noGrp="1"/>
          </p:cNvPicPr>
          <p:nvPr>
            <p:ph idx="1"/>
          </p:nvPr>
        </p:nvPicPr>
        <p:blipFill>
          <a:blip r:embed="rId2" cstate="print"/>
          <a:srcRect/>
          <a:stretch>
            <a:fillRect/>
          </a:stretch>
        </p:blipFill>
        <p:spPr bwMode="auto">
          <a:xfrm>
            <a:off x="228600" y="1828800"/>
            <a:ext cx="3839111" cy="2647619"/>
          </a:xfrm>
          <a:prstGeom prst="rect">
            <a:avLst/>
          </a:prstGeom>
          <a:noFill/>
          <a:ln w="9525">
            <a:noFill/>
            <a:miter lim="800000"/>
            <a:headEnd/>
            <a:tailEnd/>
          </a:ln>
        </p:spPr>
      </p:pic>
      <p:sp>
        <p:nvSpPr>
          <p:cNvPr id="9" name="Content Placeholder 2"/>
          <p:cNvSpPr txBox="1">
            <a:spLocks/>
          </p:cNvSpPr>
          <p:nvPr/>
        </p:nvSpPr>
        <p:spPr>
          <a:xfrm>
            <a:off x="4267200" y="1676400"/>
            <a:ext cx="4343400" cy="48006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r>
              <a:rPr lang="en-US" sz="2200" dirty="0" smtClean="0"/>
              <a:t>1. Find the dimensions of each side length of the complex figure above.</a:t>
            </a:r>
          </a:p>
          <a:p>
            <a:r>
              <a:rPr lang="en-US" sz="2200" dirty="0" smtClean="0"/>
              <a:t> </a:t>
            </a:r>
          </a:p>
          <a:p>
            <a:r>
              <a:rPr lang="en-US" sz="2200" dirty="0" smtClean="0"/>
              <a:t>2. Label all the lengths and widths and use an equation to find the area and perimeter. </a:t>
            </a:r>
          </a:p>
          <a:p>
            <a:r>
              <a:rPr lang="en-US" sz="2200" dirty="0" smtClean="0"/>
              <a:t> </a:t>
            </a:r>
          </a:p>
          <a:p>
            <a:r>
              <a:rPr lang="en-US" sz="2200" dirty="0" smtClean="0"/>
              <a:t>3. Record the perimeter and the area of the entire complex figure using correct units. </a:t>
            </a:r>
          </a:p>
          <a:p>
            <a:r>
              <a:rPr lang="en-US" sz="2200" dirty="0" smtClean="0"/>
              <a:t>P = ___________________  </a:t>
            </a:r>
          </a:p>
          <a:p>
            <a:r>
              <a:rPr lang="en-US" sz="2200" dirty="0" smtClean="0"/>
              <a:t>A = ___________________</a:t>
            </a:r>
          </a:p>
          <a:p>
            <a:endParaRPr lang="en-US" sz="22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219200"/>
            <a:ext cx="8305800" cy="5257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5400"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lang="en-US" sz="5400" dirty="0" smtClean="0"/>
              <a:t>Geometric patterns involve shapes or figures and can repeat, or grow!</a:t>
            </a:r>
            <a:endParaRPr kumimoji="0" lang="en-US" sz="4800" b="0" i="0" u="none" strike="noStrike" kern="1200" cap="none" spc="0" normalizeH="0" baseline="0" noProof="0" dirty="0">
              <a:ln>
                <a:noFill/>
              </a:ln>
              <a:solidFill>
                <a:schemeClr val="dk1"/>
              </a:solidFill>
              <a:effectLst/>
              <a:uLnTx/>
              <a:uFillTx/>
              <a:latin typeface="+mn-lt"/>
              <a:ea typeface="+mn-ea"/>
              <a:cs typeface="+mn-cs"/>
            </a:endParaRPr>
          </a:p>
        </p:txBody>
      </p:sp>
      <p:sp>
        <p:nvSpPr>
          <p:cNvPr id="2" name="Title 1"/>
          <p:cNvSpPr>
            <a:spLocks noGrp="1"/>
          </p:cNvSpPr>
          <p:nvPr>
            <p:ph type="title"/>
          </p:nvPr>
        </p:nvSpPr>
        <p:spPr/>
        <p:txBody>
          <a:bodyPr numCol="1">
            <a:noAutofit/>
          </a:bodyPr>
          <a:lstStyle/>
          <a:p>
            <a:r>
              <a:rPr lang="en-US" dirty="0" smtClean="0"/>
              <a:t>Geometric Patterns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219200"/>
            <a:ext cx="8305800" cy="5257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dk1"/>
                </a:solidFill>
                <a:effectLst/>
                <a:uLnTx/>
                <a:uFillTx/>
                <a:latin typeface="+mn-lt"/>
                <a:ea typeface="+mn-ea"/>
                <a:cs typeface="+mn-cs"/>
              </a:rPr>
              <a:t>In</a:t>
            </a:r>
            <a:endParaRPr kumimoji="0" lang="en-US"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2" name="Title 1"/>
          <p:cNvSpPr>
            <a:spLocks noGrp="1"/>
          </p:cNvSpPr>
          <p:nvPr>
            <p:ph type="title"/>
          </p:nvPr>
        </p:nvSpPr>
        <p:spPr/>
        <p:txBody>
          <a:bodyPr numCol="1">
            <a:noAutofit/>
          </a:bodyPr>
          <a:lstStyle/>
          <a:p>
            <a:r>
              <a:rPr lang="en-US" dirty="0" smtClean="0"/>
              <a:t>Geometric Patterns</a:t>
            </a:r>
            <a:endParaRPr lang="en-US" dirty="0"/>
          </a:p>
        </p:txBody>
      </p:sp>
      <p:pic>
        <p:nvPicPr>
          <p:cNvPr id="11265" name="Picture 1"/>
          <p:cNvPicPr>
            <a:picLocks noGrp="1" noChangeAspect="1" noChangeArrowheads="1"/>
          </p:cNvPicPr>
          <p:nvPr>
            <p:ph idx="1"/>
          </p:nvPr>
        </p:nvPicPr>
        <p:blipFill>
          <a:blip r:embed="rId2" cstate="print"/>
          <a:srcRect l="22656" t="40625" r="27539" b="32812"/>
          <a:stretch>
            <a:fillRect/>
          </a:stretch>
        </p:blipFill>
        <p:spPr bwMode="auto">
          <a:xfrm>
            <a:off x="685800" y="1295400"/>
            <a:ext cx="7772400" cy="2590800"/>
          </a:xfrm>
          <a:prstGeom prst="rect">
            <a:avLst/>
          </a:prstGeom>
          <a:noFill/>
          <a:ln w="9525">
            <a:noFill/>
            <a:miter lim="800000"/>
            <a:headEnd/>
            <a:tailEnd/>
          </a:ln>
        </p:spPr>
      </p:pic>
      <p:graphicFrame>
        <p:nvGraphicFramePr>
          <p:cNvPr id="5" name="Table 4"/>
          <p:cNvGraphicFramePr>
            <a:graphicFrameLocks noGrp="1"/>
          </p:cNvGraphicFramePr>
          <p:nvPr/>
        </p:nvGraphicFramePr>
        <p:xfrm>
          <a:off x="1600200" y="3962399"/>
          <a:ext cx="6096000" cy="2377440"/>
        </p:xfrm>
        <a:graphic>
          <a:graphicData uri="http://schemas.openxmlformats.org/drawingml/2006/table">
            <a:tbl>
              <a:tblPr/>
              <a:tblGrid>
                <a:gridCol w="1217294"/>
                <a:gridCol w="2846706"/>
                <a:gridCol w="2032000"/>
              </a:tblGrid>
              <a:tr h="381000">
                <a:tc>
                  <a:txBody>
                    <a:bodyPr/>
                    <a:lstStyle/>
                    <a:p>
                      <a:pPr marL="0" marR="0" algn="ctr">
                        <a:spcBef>
                          <a:spcPts val="0"/>
                        </a:spcBef>
                        <a:spcAft>
                          <a:spcPts val="0"/>
                        </a:spcAft>
                      </a:pPr>
                      <a:r>
                        <a:rPr lang="en-US" sz="2000" b="1" dirty="0">
                          <a:latin typeface="+mn-lt"/>
                          <a:ea typeface="Times New Roman"/>
                        </a:rPr>
                        <a:t>Pattern</a:t>
                      </a:r>
                      <a:endParaRPr lang="en-US" sz="1800" dirty="0">
                        <a:latin typeface="+mn-lt"/>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mn-lt"/>
                          <a:ea typeface="Times New Roman"/>
                        </a:rPr>
                        <a:t>Features of the Pattern</a:t>
                      </a:r>
                      <a:endParaRPr lang="en-US" sz="1800">
                        <a:latin typeface="+mn-lt"/>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mn-lt"/>
                          <a:ea typeface="Times New Roman"/>
                        </a:rPr>
                        <a:t>Draw the next term</a:t>
                      </a:r>
                      <a:endParaRPr lang="en-US" sz="1800">
                        <a:latin typeface="+mn-lt"/>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586">
                <a:tc>
                  <a:txBody>
                    <a:bodyPr/>
                    <a:lstStyle/>
                    <a:p>
                      <a:pPr marL="0" marR="0">
                        <a:spcBef>
                          <a:spcPts val="0"/>
                        </a:spcBef>
                        <a:spcAft>
                          <a:spcPts val="0"/>
                        </a:spcAft>
                      </a:pPr>
                      <a:endParaRPr lang="en-US" sz="1800" dirty="0">
                        <a:latin typeface="+mn-lt"/>
                        <a:ea typeface="Times New Roman"/>
                      </a:endParaRPr>
                    </a:p>
                    <a:p>
                      <a:pPr marL="0" marR="0">
                        <a:spcBef>
                          <a:spcPts val="0"/>
                        </a:spcBef>
                        <a:spcAft>
                          <a:spcPts val="0"/>
                        </a:spcAft>
                      </a:pPr>
                      <a:r>
                        <a:rPr lang="en-US" sz="2000" b="1" dirty="0">
                          <a:latin typeface="+mn-lt"/>
                          <a:ea typeface="Times New Roman"/>
                        </a:rPr>
                        <a:t>Pattern </a:t>
                      </a:r>
                      <a:r>
                        <a:rPr lang="en-US" sz="2000" b="1" dirty="0" smtClean="0">
                          <a:latin typeface="+mn-lt"/>
                          <a:ea typeface="Times New Roman"/>
                        </a:rPr>
                        <a:t>One</a:t>
                      </a:r>
                      <a:endParaRPr lang="en-US" sz="1800" dirty="0">
                        <a:latin typeface="+mn-lt"/>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a:latin typeface="+mn-lt"/>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a:latin typeface="+mn-lt"/>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468">
                <a:tc>
                  <a:txBody>
                    <a:bodyPr/>
                    <a:lstStyle/>
                    <a:p>
                      <a:pPr marL="0" marR="0">
                        <a:spcBef>
                          <a:spcPts val="0"/>
                        </a:spcBef>
                        <a:spcAft>
                          <a:spcPts val="0"/>
                        </a:spcAft>
                      </a:pPr>
                      <a:endParaRPr lang="en-US" sz="1800">
                        <a:latin typeface="+mn-lt"/>
                        <a:ea typeface="Times New Roman"/>
                      </a:endParaRPr>
                    </a:p>
                    <a:p>
                      <a:pPr marL="0" marR="0">
                        <a:spcBef>
                          <a:spcPts val="0"/>
                        </a:spcBef>
                        <a:spcAft>
                          <a:spcPts val="0"/>
                        </a:spcAft>
                      </a:pPr>
                      <a:r>
                        <a:rPr lang="en-US" sz="2000" b="1">
                          <a:latin typeface="+mn-lt"/>
                          <a:ea typeface="Times New Roman"/>
                        </a:rPr>
                        <a:t>Pattern Two</a:t>
                      </a:r>
                      <a:endParaRPr lang="en-US" sz="1800">
                        <a:latin typeface="+mn-lt"/>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dirty="0">
                        <a:latin typeface="+mn-lt"/>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dirty="0">
                        <a:latin typeface="+mn-lt"/>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4800" dirty="0" smtClean="0"/>
              <a:t>Numerical Patterns</a:t>
            </a:r>
            <a:endParaRPr lang="en-US" sz="48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a:bodyPr>
          <a:lstStyle/>
          <a:p>
            <a:pPr algn="ctr">
              <a:buNone/>
            </a:pPr>
            <a:endParaRPr lang="en-US" sz="4400" dirty="0" smtClean="0"/>
          </a:p>
          <a:p>
            <a:pPr algn="ctr">
              <a:buNone/>
            </a:pPr>
            <a:r>
              <a:rPr lang="en-US" sz="4400" dirty="0" smtClean="0"/>
              <a:t>Numerical patterns involve numbers and can shrink, grow, or repeat!</a:t>
            </a:r>
            <a:endParaRPr lang="en-US"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4800" dirty="0" smtClean="0"/>
              <a:t>Numerical Patterns</a:t>
            </a:r>
            <a:endParaRPr lang="en-US" sz="4800" dirty="0"/>
          </a:p>
        </p:txBody>
      </p:sp>
      <p:sp>
        <p:nvSpPr>
          <p:cNvPr id="3" name="Content Placeholder 2"/>
          <p:cNvSpPr>
            <a:spLocks noGrp="1"/>
          </p:cNvSpPr>
          <p:nvPr>
            <p:ph idx="1"/>
          </p:nvPr>
        </p:nvSpPr>
        <p:spPr>
          <a:xfrm>
            <a:off x="457200" y="1600200"/>
            <a:ext cx="8229600" cy="4876800"/>
          </a:xfrm>
        </p:spPr>
        <p:style>
          <a:lnRef idx="2">
            <a:schemeClr val="accent2"/>
          </a:lnRef>
          <a:fillRef idx="1">
            <a:schemeClr val="lt1"/>
          </a:fillRef>
          <a:effectRef idx="0">
            <a:schemeClr val="accent2"/>
          </a:effectRef>
          <a:fontRef idx="minor">
            <a:schemeClr val="dk1"/>
          </a:fontRef>
        </p:style>
        <p:txBody>
          <a:bodyPr numCol="1">
            <a:normAutofit fontScale="32500" lnSpcReduction="20000"/>
          </a:bodyPr>
          <a:lstStyle/>
          <a:p>
            <a:pPr lvl="0" algn="ctr">
              <a:buNone/>
            </a:pPr>
            <a:r>
              <a:rPr lang="en-US" sz="7400" dirty="0" smtClean="0"/>
              <a:t>What is the pattern or pattern rule?</a:t>
            </a:r>
          </a:p>
          <a:p>
            <a:pPr lvl="0" algn="ctr">
              <a:buNone/>
            </a:pPr>
            <a:r>
              <a:rPr lang="en-US" sz="7400" dirty="0" smtClean="0"/>
              <a:t>What would come next in the pattern?</a:t>
            </a:r>
          </a:p>
          <a:p>
            <a:pPr lvl="0" algn="ctr">
              <a:buNone/>
            </a:pPr>
            <a:r>
              <a:rPr lang="en-US" sz="7400" dirty="0" smtClean="0"/>
              <a:t>What other features do you notice within this pattern? </a:t>
            </a:r>
          </a:p>
          <a:p>
            <a:pPr algn="ctr">
              <a:buNone/>
            </a:pPr>
            <a:endParaRPr lang="en-US" sz="4400" b="1" dirty="0" smtClean="0"/>
          </a:p>
          <a:p>
            <a:pPr algn="ctr">
              <a:buNone/>
            </a:pPr>
            <a:endParaRPr lang="en-US" sz="4400" b="1" dirty="0" smtClean="0"/>
          </a:p>
          <a:p>
            <a:pPr algn="ctr">
              <a:buNone/>
            </a:pPr>
            <a:r>
              <a:rPr lang="en-US" sz="4800" b="1" dirty="0" smtClean="0"/>
              <a:t>Pattern One</a:t>
            </a:r>
            <a:endParaRPr lang="en-US" sz="4800" dirty="0" smtClean="0"/>
          </a:p>
          <a:p>
            <a:pPr algn="ctr">
              <a:buNone/>
            </a:pPr>
            <a:r>
              <a:rPr lang="en-US" sz="4800" dirty="0" smtClean="0"/>
              <a:t>4, 9, 14, 19, 24, 29, 34, 39, 44, 49</a:t>
            </a:r>
          </a:p>
          <a:p>
            <a:pPr algn="ctr">
              <a:buNone/>
            </a:pPr>
            <a:r>
              <a:rPr lang="en-US" sz="4800" b="1" dirty="0" smtClean="0"/>
              <a:t> </a:t>
            </a:r>
            <a:endParaRPr lang="en-US" sz="4800" dirty="0" smtClean="0"/>
          </a:p>
          <a:p>
            <a:pPr algn="ctr">
              <a:buNone/>
            </a:pPr>
            <a:r>
              <a:rPr lang="en-US" sz="4800" b="1" dirty="0" smtClean="0"/>
              <a:t>Pattern Two</a:t>
            </a:r>
            <a:endParaRPr lang="en-US" sz="4800" dirty="0" smtClean="0"/>
          </a:p>
          <a:p>
            <a:pPr algn="ctr">
              <a:buNone/>
            </a:pPr>
            <a:r>
              <a:rPr lang="en-US" sz="4800" dirty="0" smtClean="0"/>
              <a:t>3, 6, 9, 12, 15, 18, 21, 24, 27</a:t>
            </a:r>
          </a:p>
          <a:p>
            <a:pPr algn="ctr">
              <a:buNone/>
            </a:pPr>
            <a:endParaRPr lang="en-US" sz="4800" dirty="0" smtClean="0"/>
          </a:p>
          <a:p>
            <a:pPr algn="ctr">
              <a:buNone/>
            </a:pPr>
            <a:r>
              <a:rPr lang="en-US" sz="4800" b="1" dirty="0" smtClean="0"/>
              <a:t>Pattern Three</a:t>
            </a:r>
            <a:endParaRPr lang="en-US" sz="4800" dirty="0" smtClean="0"/>
          </a:p>
          <a:p>
            <a:pPr algn="ctr">
              <a:buNone/>
            </a:pPr>
            <a:r>
              <a:rPr lang="en-US" sz="4800" i="1" u="sng" dirty="0" smtClean="0"/>
              <a:t>Pattern Rule:</a:t>
            </a:r>
            <a:r>
              <a:rPr lang="en-US" sz="4800" dirty="0" smtClean="0"/>
              <a:t> Start with 1 and multiply by 3 each time. Find the first 6 numbers in the pattern.</a:t>
            </a:r>
          </a:p>
          <a:p>
            <a:pPr algn="ctr">
              <a:buNone/>
            </a:pPr>
            <a:r>
              <a:rPr lang="en-US" sz="4800" dirty="0" smtClean="0"/>
              <a:t> </a:t>
            </a:r>
          </a:p>
          <a:p>
            <a:pPr algn="ctr">
              <a:buNone/>
            </a:pPr>
            <a:r>
              <a:rPr lang="en-US" sz="4800" b="1" dirty="0" smtClean="0"/>
              <a:t>Pattern Four</a:t>
            </a:r>
            <a:endParaRPr lang="en-US" sz="4800" dirty="0" smtClean="0"/>
          </a:p>
          <a:p>
            <a:pPr algn="ctr">
              <a:buNone/>
            </a:pPr>
            <a:r>
              <a:rPr lang="en-US" sz="4800" dirty="0" smtClean="0"/>
              <a:t>You have 3 pencils. Each week you will get 4 more pencils. Find the first 6 numbers in the pattern.</a:t>
            </a:r>
          </a:p>
          <a:p>
            <a:pPr algn="ctr">
              <a:buNone/>
            </a:pPr>
            <a:endParaRPr lang="en-US" sz="48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KG Wake Me Up"/>
        <a:ea typeface=""/>
        <a:cs typeface=""/>
      </a:majorFont>
      <a:minorFont>
        <a:latin typeface="HelloChunk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6851</TotalTime>
  <Words>717</Words>
  <Application>Microsoft Office PowerPoint</Application>
  <PresentationFormat>On-screen Show (4:3)</PresentationFormat>
  <Paragraphs>123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Math Review</vt:lpstr>
      <vt:lpstr>Area &amp; Perimeter of Rectangles</vt:lpstr>
      <vt:lpstr>Area &amp; Perimeter of Rectangles</vt:lpstr>
      <vt:lpstr>Area &amp; Perimeter of Complex Figures</vt:lpstr>
      <vt:lpstr>Area &amp; Perimeter of Complex Figures</vt:lpstr>
      <vt:lpstr>Geometric Patterns</vt:lpstr>
      <vt:lpstr>Geometric Patterns</vt:lpstr>
      <vt:lpstr>Numerical Patterns</vt:lpstr>
      <vt:lpstr>Numerical Patterns</vt:lpstr>
      <vt:lpstr>Numerical Patterns Using Tables</vt:lpstr>
      <vt:lpstr>Fraction Basics</vt:lpstr>
      <vt:lpstr>Equivalent Fractions</vt:lpstr>
      <vt:lpstr>Equivalent Fractions with Models</vt:lpstr>
      <vt:lpstr>Equivalent Fractions On a Number Line</vt:lpstr>
      <vt:lpstr>Mixed Numbers and Improper Fractions</vt:lpstr>
      <vt:lpstr>Equivalency Mixed Numbers and Improper Fractions</vt:lpstr>
      <vt:lpstr>Equivalency with Mixed Numbers &amp; Improper Fractions</vt:lpstr>
      <vt:lpstr>Comparing fractions Using Fraction Strips</vt:lpstr>
      <vt:lpstr>Comparing Fractions Using a Number Line</vt:lpstr>
      <vt:lpstr>Comparing Fractions Using a Number Line</vt:lpstr>
      <vt:lpstr>Adding &amp; Subtracting Fractions With Like Denominators Using Fraction Bars</vt:lpstr>
      <vt:lpstr>Adding &amp; Subtracting Fractions With Mixed Numbers</vt:lpstr>
      <vt:lpstr>Adding &amp; Subtracting Fractions With Mixed Numbers</vt:lpstr>
      <vt:lpstr>Multiplying Fractions With Number Lines</vt:lpstr>
      <vt:lpstr>Multiplying Fractions With Number Lines</vt:lpstr>
      <vt:lpstr>Multiplying Fractions With Repeated Addition</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Review</dc:title>
  <dc:creator>swiedenman</dc:creator>
  <cp:lastModifiedBy>swiedenman</cp:lastModifiedBy>
  <cp:revision>66</cp:revision>
  <dcterms:created xsi:type="dcterms:W3CDTF">2014-09-21T19:17:28Z</dcterms:created>
  <dcterms:modified xsi:type="dcterms:W3CDTF">2015-04-21T11:44:01Z</dcterms:modified>
</cp:coreProperties>
</file>